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60" r:id="rId3"/>
    <p:sldId id="257" r:id="rId4"/>
    <p:sldId id="310" r:id="rId5"/>
    <p:sldId id="316" r:id="rId6"/>
    <p:sldId id="261" r:id="rId7"/>
    <p:sldId id="262" r:id="rId8"/>
    <p:sldId id="263" r:id="rId9"/>
    <p:sldId id="264" r:id="rId10"/>
    <p:sldId id="265" r:id="rId11"/>
    <p:sldId id="301" r:id="rId12"/>
    <p:sldId id="302" r:id="rId13"/>
    <p:sldId id="303" r:id="rId14"/>
    <p:sldId id="318" r:id="rId15"/>
    <p:sldId id="266" r:id="rId16"/>
    <p:sldId id="267" r:id="rId17"/>
    <p:sldId id="268" r:id="rId18"/>
    <p:sldId id="320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9" r:id="rId29"/>
    <p:sldId id="278" r:id="rId30"/>
    <p:sldId id="321" r:id="rId31"/>
    <p:sldId id="282" r:id="rId32"/>
    <p:sldId id="284" r:id="rId33"/>
    <p:sldId id="285" r:id="rId34"/>
    <p:sldId id="314" r:id="rId35"/>
    <p:sldId id="315" r:id="rId36"/>
    <p:sldId id="286" r:id="rId37"/>
    <p:sldId id="287" r:id="rId38"/>
    <p:sldId id="289" r:id="rId39"/>
    <p:sldId id="290" r:id="rId40"/>
    <p:sldId id="291" r:id="rId41"/>
    <p:sldId id="292" r:id="rId42"/>
    <p:sldId id="295" r:id="rId43"/>
    <p:sldId id="324" r:id="rId44"/>
    <p:sldId id="313" r:id="rId45"/>
    <p:sldId id="296" r:id="rId46"/>
    <p:sldId id="299" r:id="rId47"/>
    <p:sldId id="300" r:id="rId48"/>
    <p:sldId id="322" r:id="rId49"/>
    <p:sldId id="328" r:id="rId50"/>
    <p:sldId id="325" r:id="rId51"/>
    <p:sldId id="326" r:id="rId52"/>
    <p:sldId id="327" r:id="rId53"/>
    <p:sldId id="329" r:id="rId54"/>
    <p:sldId id="330" r:id="rId55"/>
    <p:sldId id="331" r:id="rId56"/>
    <p:sldId id="332" r:id="rId57"/>
    <p:sldId id="333" r:id="rId5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23F5"/>
    <a:srgbClr val="008000"/>
    <a:srgbClr val="EA3891"/>
    <a:srgbClr val="49612E"/>
    <a:srgbClr val="00CC66"/>
    <a:srgbClr val="F7E879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1" autoAdjust="0"/>
    <p:restoredTop sz="94719"/>
  </p:normalViewPr>
  <p:slideViewPr>
    <p:cSldViewPr>
      <p:cViewPr>
        <p:scale>
          <a:sx n="124" d="100"/>
          <a:sy n="124" d="100"/>
        </p:scale>
        <p:origin x="144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8EC186-0169-45BD-B62B-880242033337}" type="datetimeFigureOut">
              <a:rPr lang="ko-KR" altLang="en-US" smtClean="0"/>
              <a:t>2022. 12. 13.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C2729-9F2B-4471-A837-B6F8D050E4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292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C2729-9F2B-4471-A837-B6F8D050E43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658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C2729-9F2B-4471-A837-B6F8D050E43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876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C2729-9F2B-4471-A837-B6F8D050E43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468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991225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991225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991225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54400" y="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991225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5991225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5991225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5991225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5991225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5991225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5991225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66CE1D4-DB81-250A-D758-20045BDD0F26}"/>
              </a:ext>
            </a:extLst>
          </p:cNvPr>
          <p:cNvSpPr txBox="1">
            <a:spLocks/>
          </p:cNvSpPr>
          <p:nvPr userDrawn="1"/>
        </p:nvSpPr>
        <p:spPr>
          <a:xfrm>
            <a:off x="16154400" y="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1393E5F-521B-4CAD-9D3A-AE923D912DCE}" type="slidenum">
              <a:rPr lang="en-US" smtClean="0"/>
              <a:pPr algn="r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0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6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7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64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4.png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kbs.co.kr/news/view.do?ncd=5617630&amp;ref=A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www.yna.co.kr/view/AKR20221205140300055?input=1195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edaily.com/NewsView/26ERUOW0G3" TargetMode="External"/><Relationship Id="rId5" Type="http://schemas.openxmlformats.org/officeDocument/2006/relationships/hyperlink" Target="https://www.news1.kr/articles/4875113" TargetMode="External"/><Relationship Id="rId4" Type="http://schemas.openxmlformats.org/officeDocument/2006/relationships/hyperlink" Target="https://www.newspim.com/news/view/20220927000949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31427" y="74284"/>
            <a:ext cx="9622860" cy="9622860"/>
            <a:chOff x="4331427" y="74284"/>
            <a:chExt cx="9622860" cy="96228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31427" y="74284"/>
              <a:ext cx="9622860" cy="96228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89099" y="2476500"/>
            <a:ext cx="16307516" cy="16466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100" b="1" kern="0" spc="-500" dirty="0">
                <a:solidFill>
                  <a:srgbClr val="359FE4"/>
                </a:solidFill>
                <a:latin typeface="Gothic A1 ExtraBold" pitchFamily="34" charset="0"/>
                <a:cs typeface="Gothic A1 ExtraBold" pitchFamily="34" charset="0"/>
              </a:rPr>
              <a:t>서울시 지역별 범죄 발생 현황</a:t>
            </a:r>
            <a:endParaRPr lang="en-US" b="1" dirty="0"/>
          </a:p>
        </p:txBody>
      </p:sp>
      <p:sp>
        <p:nvSpPr>
          <p:cNvPr id="6" name="Object 6"/>
          <p:cNvSpPr txBox="1"/>
          <p:nvPr/>
        </p:nvSpPr>
        <p:spPr>
          <a:xfrm>
            <a:off x="1897143" y="5142857"/>
            <a:ext cx="14491429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과목명: 빅데이터실습 (YB)</a:t>
            </a:r>
          </a:p>
          <a:p>
            <a:pPr algn="ctr"/>
            <a:r>
              <a:rPr lang="en-US" sz="4000" dirty="0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20200902 김세정 (팀장)</a:t>
            </a:r>
          </a:p>
          <a:p>
            <a:pPr algn="ctr"/>
            <a:r>
              <a:rPr lang="en-US" sz="4000" dirty="0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 20200762 김서현 </a:t>
            </a:r>
          </a:p>
          <a:p>
            <a:pPr algn="ctr"/>
            <a:r>
              <a:rPr lang="en-US" sz="4000" dirty="0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 20200727 민서연</a:t>
            </a:r>
          </a:p>
          <a:p>
            <a:pPr algn="ctr"/>
            <a:r>
              <a:rPr lang="en-US" sz="4000" dirty="0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 20211032 박세연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1CBAB2C-3135-4E74-A0B7-BF3D877CD008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3CE7E9BC-A5B7-4C75-A6AA-74C68778A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7EE74D4-1466-43A4-8E6C-4A5B8C331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452" y="2476500"/>
            <a:ext cx="14109096" cy="72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9C1871-2D38-47CA-A195-4CA83E61001F}"/>
              </a:ext>
            </a:extLst>
          </p:cNvPr>
          <p:cNvSpPr txBox="1"/>
          <p:nvPr/>
        </p:nvSpPr>
        <p:spPr>
          <a:xfrm>
            <a:off x="841817" y="1129725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+mj-ea"/>
                <a:ea typeface="+mj-ea"/>
                <a:cs typeface="Malgun Gothic Semilight" panose="020B0502040204020203" pitchFamily="50" charset="-127"/>
              </a:rPr>
              <a:t>2020</a:t>
            </a:r>
            <a:r>
              <a:rPr lang="ko-KR" altLang="en-US" sz="3200" b="1" dirty="0">
                <a:latin typeface="+mj-ea"/>
                <a:ea typeface="+mj-ea"/>
                <a:cs typeface="Malgun Gothic Semilight" panose="020B0502040204020203" pitchFamily="50" charset="-127"/>
              </a:rPr>
              <a:t>년 범죄율을 보여주는 지도</a:t>
            </a:r>
            <a:endParaRPr lang="en-US" altLang="ko-KR" sz="3200" b="1" dirty="0"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944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5B620AC6-4D61-416F-94EF-1C7B6ACF9B3B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CBFA01D-E741-4951-9256-7873CABA3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6380D1D-35C5-474F-93F3-DF66B4AA9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278"/>
          <a:stretch/>
        </p:blipFill>
        <p:spPr>
          <a:xfrm>
            <a:off x="685800" y="1161425"/>
            <a:ext cx="15175423" cy="436166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08E7573-874E-4624-96C1-7C0E111F4E4C}"/>
              </a:ext>
            </a:extLst>
          </p:cNvPr>
          <p:cNvGrpSpPr/>
          <p:nvPr/>
        </p:nvGrpSpPr>
        <p:grpSpPr>
          <a:xfrm>
            <a:off x="13792200" y="466309"/>
            <a:ext cx="3535970" cy="9272359"/>
            <a:chOff x="13792200" y="466309"/>
            <a:chExt cx="3535970" cy="927235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BFEAAE6-59B6-477D-9B25-BA430A9902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863" r="5167"/>
            <a:stretch/>
          </p:blipFill>
          <p:spPr>
            <a:xfrm>
              <a:off x="13792200" y="3467100"/>
              <a:ext cx="3535970" cy="627156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27B602B-35B1-43A1-95E0-7B3C85E9DF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153"/>
            <a:stretch/>
          </p:blipFill>
          <p:spPr>
            <a:xfrm>
              <a:off x="13792200" y="466309"/>
              <a:ext cx="3535970" cy="3000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288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5B620AC6-4D61-416F-94EF-1C7B6ACF9B3B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CBFA01D-E741-4951-9256-7873CABA3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D831EC1-05A8-47B7-B207-8DCE1CCAC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43100"/>
            <a:ext cx="17221200" cy="397324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98D3972-E462-4FAB-9163-141F5A21B3EE}"/>
              </a:ext>
            </a:extLst>
          </p:cNvPr>
          <p:cNvSpPr/>
          <p:nvPr/>
        </p:nvSpPr>
        <p:spPr>
          <a:xfrm>
            <a:off x="1676401" y="3009900"/>
            <a:ext cx="990600" cy="457200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A6A8E3-82B5-4CC6-9973-449EB2C3456A}"/>
              </a:ext>
            </a:extLst>
          </p:cNvPr>
          <p:cNvSpPr txBox="1"/>
          <p:nvPr/>
        </p:nvSpPr>
        <p:spPr>
          <a:xfrm>
            <a:off x="796097" y="1094482"/>
            <a:ext cx="92165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+mj-ea"/>
                <a:ea typeface="+mj-ea"/>
                <a:cs typeface="Malgun Gothic Semilight" panose="020B0502040204020203" pitchFamily="50" charset="-127"/>
              </a:rPr>
              <a:t>2011</a:t>
            </a:r>
            <a:r>
              <a:rPr lang="ko-KR" altLang="en-US" sz="3200" b="1" dirty="0">
                <a:latin typeface="+mj-ea"/>
                <a:ea typeface="+mj-ea"/>
                <a:cs typeface="Malgun Gothic Semilight" panose="020B0502040204020203" pitchFamily="50" charset="-127"/>
              </a:rPr>
              <a:t>년 </a:t>
            </a:r>
            <a:r>
              <a:rPr lang="ko-KR" altLang="en-US" sz="3200" b="1" i="0" dirty="0">
                <a:solidFill>
                  <a:srgbClr val="000000"/>
                </a:solidFill>
                <a:effectLst/>
                <a:latin typeface="Helvetica Neue"/>
              </a:rPr>
              <a:t>범죄자의 국적 비율</a:t>
            </a:r>
          </a:p>
          <a:p>
            <a:endParaRPr lang="en-US" altLang="ko-KR" sz="3200" b="1" dirty="0">
              <a:latin typeface="굴림" panose="020B0600000101010101" pitchFamily="50" charset="-127"/>
              <a:ea typeface="굴림" panose="020B0600000101010101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57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5B620AC6-4D61-416F-94EF-1C7B6ACF9B3B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CBFA01D-E741-4951-9256-7873CABA3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590F336-EEA3-462C-9431-12ECF561D6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29" r="765"/>
          <a:stretch/>
        </p:blipFill>
        <p:spPr>
          <a:xfrm>
            <a:off x="3429000" y="1192849"/>
            <a:ext cx="10753280" cy="44154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B97A4C5-E891-42CE-A2D7-AC0B5B2BA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0" y="5627689"/>
            <a:ext cx="10972800" cy="4659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52D4AC-6FF3-4D49-A9B7-3C3C8CAE8FC9}"/>
              </a:ext>
            </a:extLst>
          </p:cNvPr>
          <p:cNvSpPr txBox="1"/>
          <p:nvPr/>
        </p:nvSpPr>
        <p:spPr>
          <a:xfrm>
            <a:off x="796097" y="1094482"/>
            <a:ext cx="92165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+mj-ea"/>
                <a:ea typeface="+mj-ea"/>
                <a:cs typeface="Malgun Gothic Semilight" panose="020B0502040204020203" pitchFamily="50" charset="-127"/>
              </a:rPr>
              <a:t>2011</a:t>
            </a:r>
            <a:r>
              <a:rPr lang="ko-KR" altLang="en-US" sz="3200" b="1" dirty="0">
                <a:latin typeface="+mj-ea"/>
                <a:ea typeface="+mj-ea"/>
                <a:cs typeface="Malgun Gothic Semilight" panose="020B0502040204020203" pitchFamily="50" charset="-127"/>
              </a:rPr>
              <a:t>년</a:t>
            </a:r>
            <a:r>
              <a:rPr lang="en-US" altLang="ko-KR" sz="3200" b="1" dirty="0">
                <a:latin typeface="+mj-ea"/>
                <a:ea typeface="+mj-ea"/>
                <a:cs typeface="Malgun Gothic Semilight" panose="020B0502040204020203" pitchFamily="50" charset="-127"/>
              </a:rPr>
              <a:t>, 2020</a:t>
            </a:r>
            <a:r>
              <a:rPr lang="ko-KR" altLang="en-US" sz="3200" b="1" dirty="0">
                <a:latin typeface="+mj-ea"/>
                <a:ea typeface="+mj-ea"/>
                <a:cs typeface="Malgun Gothic Semilight" panose="020B0502040204020203" pitchFamily="50" charset="-127"/>
              </a:rPr>
              <a:t>년 </a:t>
            </a:r>
            <a:r>
              <a:rPr lang="ko-KR" altLang="en-US" sz="3200" b="1" i="0" dirty="0">
                <a:solidFill>
                  <a:srgbClr val="000000"/>
                </a:solidFill>
                <a:effectLst/>
                <a:latin typeface="Helvetica Neue"/>
              </a:rPr>
              <a:t>범죄자의 국적 비율</a:t>
            </a:r>
          </a:p>
          <a:p>
            <a:endParaRPr lang="en-US" altLang="ko-KR" sz="3200" b="1" dirty="0">
              <a:latin typeface="굴림" panose="020B0600000101010101" pitchFamily="50" charset="-127"/>
              <a:ea typeface="굴림" panose="020B0600000101010101" pitchFamily="50" charset="-127"/>
              <a:cs typeface="Malgun Gothic Semilight" panose="020B0502040204020203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419EC5-A2EC-4E31-C85A-C73391BC884F}"/>
              </a:ext>
            </a:extLst>
          </p:cNvPr>
          <p:cNvGrpSpPr/>
          <p:nvPr/>
        </p:nvGrpSpPr>
        <p:grpSpPr>
          <a:xfrm>
            <a:off x="1151449" y="2718857"/>
            <a:ext cx="2142679" cy="914400"/>
            <a:chOff x="11125200" y="2400300"/>
            <a:chExt cx="6040932" cy="9144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397E93F-8597-4E70-BFA8-B95832C01FEC}"/>
                </a:ext>
              </a:extLst>
            </p:cNvPr>
            <p:cNvSpPr/>
            <p:nvPr/>
          </p:nvSpPr>
          <p:spPr>
            <a:xfrm>
              <a:off x="11125200" y="2400300"/>
              <a:ext cx="5181600" cy="914400"/>
            </a:xfrm>
            <a:prstGeom prst="rect">
              <a:avLst/>
            </a:prstGeom>
            <a:ln w="76200">
              <a:solidFill>
                <a:schemeClr val="accent6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2DCCF9-33FD-446B-8D53-178C7AA2E8EF}"/>
                </a:ext>
              </a:extLst>
            </p:cNvPr>
            <p:cNvSpPr txBox="1"/>
            <p:nvPr/>
          </p:nvSpPr>
          <p:spPr>
            <a:xfrm>
              <a:off x="11984531" y="2595890"/>
              <a:ext cx="5181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+mj-ea"/>
                  <a:ea typeface="+mj-ea"/>
                  <a:cs typeface="Malgun Gothic Semilight" panose="020B0502040204020203" pitchFamily="50" charset="-127"/>
                </a:rPr>
                <a:t>2011</a:t>
              </a:r>
              <a:r>
                <a:rPr lang="ko-KR" altLang="en-US" sz="2800" b="1" dirty="0">
                  <a:latin typeface="+mj-ea"/>
                  <a:ea typeface="+mj-ea"/>
                  <a:cs typeface="Malgun Gothic Semilight" panose="020B0502040204020203" pitchFamily="50" charset="-127"/>
                </a:rPr>
                <a:t>년</a:t>
              </a:r>
              <a:endParaRPr lang="en-US" altLang="ko-KR" sz="3200" dirty="0">
                <a:latin typeface="굴림" panose="020B0600000101010101" pitchFamily="50" charset="-127"/>
                <a:ea typeface="굴림" panose="020B0600000101010101" pitchFamily="50" charset="-127"/>
                <a:cs typeface="Malgun Gothic Semilight" panose="020B0502040204020203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3C72BCB-BAFF-4610-B819-9ABE8EC23398}"/>
              </a:ext>
            </a:extLst>
          </p:cNvPr>
          <p:cNvGrpSpPr/>
          <p:nvPr/>
        </p:nvGrpSpPr>
        <p:grpSpPr>
          <a:xfrm>
            <a:off x="1095821" y="7042944"/>
            <a:ext cx="2142679" cy="914400"/>
            <a:chOff x="11125200" y="2400300"/>
            <a:chExt cx="6040932" cy="9144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C09FB70-A991-FB16-9C3F-8BA4F1F865AE}"/>
                </a:ext>
              </a:extLst>
            </p:cNvPr>
            <p:cNvSpPr/>
            <p:nvPr/>
          </p:nvSpPr>
          <p:spPr>
            <a:xfrm>
              <a:off x="11125200" y="2400300"/>
              <a:ext cx="5181600" cy="914400"/>
            </a:xfrm>
            <a:prstGeom prst="rect">
              <a:avLst/>
            </a:prstGeom>
            <a:ln w="76200">
              <a:solidFill>
                <a:schemeClr val="accent6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503D2D-D8A3-304D-0C05-4838DE2E44E3}"/>
                </a:ext>
              </a:extLst>
            </p:cNvPr>
            <p:cNvSpPr txBox="1"/>
            <p:nvPr/>
          </p:nvSpPr>
          <p:spPr>
            <a:xfrm>
              <a:off x="11984531" y="2595890"/>
              <a:ext cx="5181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+mj-ea"/>
                  <a:ea typeface="+mj-ea"/>
                  <a:cs typeface="Malgun Gothic Semilight" panose="020B0502040204020203" pitchFamily="50" charset="-127"/>
                </a:rPr>
                <a:t>2020</a:t>
              </a:r>
              <a:r>
                <a:rPr lang="ko-KR" altLang="en-US" sz="2800" b="1" dirty="0">
                  <a:latin typeface="+mj-ea"/>
                  <a:ea typeface="+mj-ea"/>
                  <a:cs typeface="Malgun Gothic Semilight" panose="020B0502040204020203" pitchFamily="50" charset="-127"/>
                </a:rPr>
                <a:t>년</a:t>
              </a:r>
              <a:endParaRPr lang="en-US" altLang="ko-KR" sz="3200" dirty="0">
                <a:latin typeface="굴림" panose="020B0600000101010101" pitchFamily="50" charset="-127"/>
                <a:ea typeface="굴림" panose="020B0600000101010101" pitchFamily="50" charset="-127"/>
                <a:cs typeface="Malgun Gothic Semilight" panose="020B0502040204020203" pitchFamily="50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5BB0C2-8621-809A-D5F0-78E8A9F4FDD6}"/>
              </a:ext>
            </a:extLst>
          </p:cNvPr>
          <p:cNvSpPr/>
          <p:nvPr/>
        </p:nvSpPr>
        <p:spPr>
          <a:xfrm>
            <a:off x="7010400" y="3387869"/>
            <a:ext cx="838200" cy="66294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D08E89-382B-926B-F26C-34F07C140E3B}"/>
              </a:ext>
            </a:extLst>
          </p:cNvPr>
          <p:cNvSpPr/>
          <p:nvPr/>
        </p:nvSpPr>
        <p:spPr>
          <a:xfrm>
            <a:off x="8221362" y="3387869"/>
            <a:ext cx="838200" cy="66294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9C87E5-CB1A-EAF4-CDAC-816F70261CF1}"/>
              </a:ext>
            </a:extLst>
          </p:cNvPr>
          <p:cNvSpPr/>
          <p:nvPr/>
        </p:nvSpPr>
        <p:spPr>
          <a:xfrm>
            <a:off x="9926594" y="3387869"/>
            <a:ext cx="838200" cy="66294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DD9894-5E8B-1E10-1EBA-3F46F9AEC10D}"/>
              </a:ext>
            </a:extLst>
          </p:cNvPr>
          <p:cNvSpPr/>
          <p:nvPr/>
        </p:nvSpPr>
        <p:spPr>
          <a:xfrm>
            <a:off x="13410825" y="3387869"/>
            <a:ext cx="838200" cy="66294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38641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6F1ACC-7C36-4C33-A182-CE0F7801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0" y="4572000"/>
            <a:ext cx="8686800" cy="1143000"/>
          </a:xfrm>
        </p:spPr>
        <p:txBody>
          <a:bodyPr>
            <a:noAutofit/>
          </a:bodyPr>
          <a:lstStyle/>
          <a:p>
            <a:r>
              <a:rPr lang="ko-KR" altLang="en-US" sz="6000" b="1" dirty="0">
                <a:latin typeface="+mj-ea"/>
                <a:ea typeface="+mj-ea"/>
              </a:rPr>
              <a:t>서울시 </a:t>
            </a:r>
            <a:r>
              <a:rPr lang="ko-KR" altLang="en-US" sz="6000" b="1" dirty="0" err="1">
                <a:latin typeface="+mj-ea"/>
                <a:ea typeface="+mj-ea"/>
              </a:rPr>
              <a:t>범죄율</a:t>
            </a:r>
            <a:r>
              <a:rPr lang="ko-KR" altLang="en-US" sz="6000" b="1" dirty="0">
                <a:latin typeface="+mj-ea"/>
                <a:ea typeface="+mj-ea"/>
              </a:rPr>
              <a:t> 나타내기</a:t>
            </a:r>
            <a:endParaRPr lang="en-US" altLang="ko-KR" sz="6000" b="1" dirty="0"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2797EDF-5037-30B3-D203-A00939C9846E}"/>
              </a:ext>
            </a:extLst>
          </p:cNvPr>
          <p:cNvGrpSpPr/>
          <p:nvPr/>
        </p:nvGrpSpPr>
        <p:grpSpPr>
          <a:xfrm>
            <a:off x="381000" y="419100"/>
            <a:ext cx="3070789" cy="2954295"/>
            <a:chOff x="5662049" y="1861334"/>
            <a:chExt cx="1177774" cy="1133094"/>
          </a:xfrm>
          <a:solidFill>
            <a:srgbClr val="7DABD0">
              <a:alpha val="40000"/>
            </a:srgbClr>
          </a:solidFill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161D868-A8FA-3A98-3050-378B9C792391}"/>
                </a:ext>
              </a:extLst>
            </p:cNvPr>
            <p:cNvSpPr/>
            <p:nvPr/>
          </p:nvSpPr>
          <p:spPr>
            <a:xfrm>
              <a:off x="6000923" y="2131416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CD5B4D7A-9692-8815-D9AE-46998D0C14D9}"/>
                </a:ext>
              </a:extLst>
            </p:cNvPr>
            <p:cNvSpPr/>
            <p:nvPr/>
          </p:nvSpPr>
          <p:spPr>
            <a:xfrm>
              <a:off x="5929619" y="1861334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C85F869-FD75-566C-5978-DCA3A3806B33}"/>
                </a:ext>
              </a:extLst>
            </p:cNvPr>
            <p:cNvSpPr/>
            <p:nvPr/>
          </p:nvSpPr>
          <p:spPr>
            <a:xfrm>
              <a:off x="5662049" y="1921694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1185634-025D-EF43-4690-96D7108C91A7}"/>
                </a:ext>
              </a:extLst>
            </p:cNvPr>
            <p:cNvSpPr/>
            <p:nvPr/>
          </p:nvSpPr>
          <p:spPr>
            <a:xfrm>
              <a:off x="5804659" y="2107303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5FBF551-1D83-E3CC-0222-4FAB3D0E8A0F}"/>
                </a:ext>
              </a:extLst>
            </p:cNvPr>
            <p:cNvSpPr/>
            <p:nvPr/>
          </p:nvSpPr>
          <p:spPr>
            <a:xfrm>
              <a:off x="6000924" y="2022830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08003B0-BB45-EB3A-D5B2-B24F85276E96}"/>
                </a:ext>
              </a:extLst>
            </p:cNvPr>
            <p:cNvSpPr/>
            <p:nvPr/>
          </p:nvSpPr>
          <p:spPr>
            <a:xfrm>
              <a:off x="5858314" y="1945807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5E1F7DF-A8AA-BF9A-867E-B0BFB3ABF16E}"/>
                </a:ext>
              </a:extLst>
            </p:cNvPr>
            <p:cNvSpPr/>
            <p:nvPr/>
          </p:nvSpPr>
          <p:spPr>
            <a:xfrm>
              <a:off x="5715704" y="2155529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B747C6A-B1A6-6377-45D5-D8C4417FAF14}"/>
              </a:ext>
            </a:extLst>
          </p:cNvPr>
          <p:cNvSpPr txBox="1"/>
          <p:nvPr/>
        </p:nvSpPr>
        <p:spPr>
          <a:xfrm>
            <a:off x="1639231" y="1305607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41997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98BE1065-16BB-43BE-9DDB-468BCF003051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EE9D85DC-214E-4A7F-BA0E-75963E30D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16F3B0-7668-49D5-ADCC-B417360B99D2}"/>
              </a:ext>
            </a:extLst>
          </p:cNvPr>
          <p:cNvGrpSpPr/>
          <p:nvPr/>
        </p:nvGrpSpPr>
        <p:grpSpPr>
          <a:xfrm>
            <a:off x="826577" y="1284595"/>
            <a:ext cx="15488583" cy="7905127"/>
            <a:chOff x="670560" y="1415292"/>
            <a:chExt cx="17198957" cy="883360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012B8DE-1A8E-48AB-8F01-4810A58CD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53" t="1534"/>
            <a:stretch/>
          </p:blipFill>
          <p:spPr>
            <a:xfrm>
              <a:off x="685800" y="1415292"/>
              <a:ext cx="17183717" cy="525381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84E624E-7196-4A17-A7CF-E3A86EE94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64" b="20000"/>
            <a:stretch/>
          </p:blipFill>
          <p:spPr>
            <a:xfrm>
              <a:off x="670560" y="6896100"/>
              <a:ext cx="17139823" cy="335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5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AB16254E-E01F-4A07-A593-9CF210BA54C1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B466D3F4-D21E-40B8-BE33-0B78A29DA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64468D9-7944-4678-BCE6-E169988D33BD}"/>
              </a:ext>
            </a:extLst>
          </p:cNvPr>
          <p:cNvSpPr txBox="1"/>
          <p:nvPr/>
        </p:nvSpPr>
        <p:spPr>
          <a:xfrm>
            <a:off x="841816" y="1129725"/>
            <a:ext cx="9216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+mj-ea"/>
                <a:ea typeface="+mj-ea"/>
                <a:cs typeface="Malgun Gothic Semilight" panose="020B0502040204020203" pitchFamily="50" charset="-127"/>
              </a:rPr>
              <a:t>2011</a:t>
            </a:r>
            <a:r>
              <a:rPr lang="ko-KR" altLang="en-US" sz="3200" b="1" dirty="0">
                <a:latin typeface="+mj-ea"/>
                <a:ea typeface="+mj-ea"/>
                <a:cs typeface="Malgun Gothic Semilight" panose="020B0502040204020203" pitchFamily="50" charset="-127"/>
              </a:rPr>
              <a:t>년 서울 지역범죄 분포율을 나타내는 지도</a:t>
            </a:r>
            <a:endParaRPr lang="en-US" altLang="ko-KR" sz="3200" b="1" dirty="0"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B3545E-E841-48D8-8608-37F7E1A9A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2552700"/>
            <a:ext cx="14249400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19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AD39D1D2-2664-4052-9281-B5A1275C88B9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851B9712-E9D2-4FF2-8A3D-F0C5671D9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29D9F24-3F67-4222-BA36-456D3D55CED5}"/>
              </a:ext>
            </a:extLst>
          </p:cNvPr>
          <p:cNvSpPr txBox="1"/>
          <p:nvPr/>
        </p:nvSpPr>
        <p:spPr>
          <a:xfrm>
            <a:off x="841816" y="1129725"/>
            <a:ext cx="9216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+mj-ea"/>
                <a:ea typeface="+mj-ea"/>
                <a:cs typeface="Malgun Gothic Semilight" panose="020B0502040204020203" pitchFamily="50" charset="-127"/>
              </a:rPr>
              <a:t>2020</a:t>
            </a:r>
            <a:r>
              <a:rPr lang="ko-KR" altLang="en-US" sz="3200" b="1" dirty="0">
                <a:latin typeface="+mj-ea"/>
                <a:ea typeface="+mj-ea"/>
                <a:cs typeface="Malgun Gothic Semilight" panose="020B0502040204020203" pitchFamily="50" charset="-127"/>
              </a:rPr>
              <a:t>년 서울 지역범죄 분포율을 나타내는 지도</a:t>
            </a:r>
            <a:endParaRPr lang="en-US" altLang="ko-KR" sz="3200" b="1" dirty="0"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224C12-C07D-452F-90BA-31E188A11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743" y="1751771"/>
            <a:ext cx="13244513" cy="797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65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6F1ACC-7C36-4C33-A182-CE0F7801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650" y="4019550"/>
            <a:ext cx="9410700" cy="2247900"/>
          </a:xfrm>
        </p:spPr>
        <p:txBody>
          <a:bodyPr>
            <a:noAutofit/>
          </a:bodyPr>
          <a:lstStyle/>
          <a:p>
            <a:r>
              <a:rPr lang="en-US" altLang="ko-KR" sz="6000" b="1" dirty="0">
                <a:latin typeface="+mj-ea"/>
                <a:ea typeface="+mj-ea"/>
              </a:rPr>
              <a:t>10</a:t>
            </a:r>
            <a:r>
              <a:rPr lang="ko-KR" altLang="en-US" sz="6000" b="1" dirty="0">
                <a:latin typeface="+mj-ea"/>
                <a:ea typeface="+mj-ea"/>
              </a:rPr>
              <a:t>년 전과 최근 범죄 인식 변화 분석</a:t>
            </a:r>
            <a:endParaRPr lang="en-US" altLang="ko-KR" sz="6000" b="1" dirty="0"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A5B7097-5D21-FD7A-DE22-AB2EAAF69F2F}"/>
              </a:ext>
            </a:extLst>
          </p:cNvPr>
          <p:cNvGrpSpPr/>
          <p:nvPr/>
        </p:nvGrpSpPr>
        <p:grpSpPr>
          <a:xfrm>
            <a:off x="381000" y="419100"/>
            <a:ext cx="3070789" cy="2954295"/>
            <a:chOff x="5662049" y="1861334"/>
            <a:chExt cx="1177774" cy="1133094"/>
          </a:xfrm>
          <a:solidFill>
            <a:srgbClr val="7DABD0">
              <a:alpha val="40000"/>
            </a:srgbClr>
          </a:solidFill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6593A56-B652-A62D-A2D3-2CFD6F70ED63}"/>
                </a:ext>
              </a:extLst>
            </p:cNvPr>
            <p:cNvSpPr/>
            <p:nvPr/>
          </p:nvSpPr>
          <p:spPr>
            <a:xfrm>
              <a:off x="6000923" y="2131416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0FC286C-9D06-834C-8636-E0AAEE583456}"/>
                </a:ext>
              </a:extLst>
            </p:cNvPr>
            <p:cNvSpPr/>
            <p:nvPr/>
          </p:nvSpPr>
          <p:spPr>
            <a:xfrm>
              <a:off x="5929619" y="1861334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A1060B2-BBB8-4AE4-2B7A-0428C9E71B7D}"/>
                </a:ext>
              </a:extLst>
            </p:cNvPr>
            <p:cNvSpPr/>
            <p:nvPr/>
          </p:nvSpPr>
          <p:spPr>
            <a:xfrm>
              <a:off x="5662049" y="1921694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74EBF33-2953-D59B-0922-455E0DF1E8DF}"/>
                </a:ext>
              </a:extLst>
            </p:cNvPr>
            <p:cNvSpPr/>
            <p:nvPr/>
          </p:nvSpPr>
          <p:spPr>
            <a:xfrm>
              <a:off x="5804659" y="2107303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2B8625D-1F41-5D95-F7AF-B203B8D688EB}"/>
                </a:ext>
              </a:extLst>
            </p:cNvPr>
            <p:cNvSpPr/>
            <p:nvPr/>
          </p:nvSpPr>
          <p:spPr>
            <a:xfrm>
              <a:off x="6000924" y="2022830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FF46EF3-FED5-93BA-B047-19056D380D77}"/>
                </a:ext>
              </a:extLst>
            </p:cNvPr>
            <p:cNvSpPr/>
            <p:nvPr/>
          </p:nvSpPr>
          <p:spPr>
            <a:xfrm>
              <a:off x="5858314" y="1945807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1BAF1F3-4655-0211-3FF1-BE120ED40A3B}"/>
                </a:ext>
              </a:extLst>
            </p:cNvPr>
            <p:cNvSpPr/>
            <p:nvPr/>
          </p:nvSpPr>
          <p:spPr>
            <a:xfrm>
              <a:off x="5715704" y="2155529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9E1A699-63E0-64D0-078B-5C0EF065DC99}"/>
              </a:ext>
            </a:extLst>
          </p:cNvPr>
          <p:cNvSpPr txBox="1"/>
          <p:nvPr/>
        </p:nvSpPr>
        <p:spPr>
          <a:xfrm>
            <a:off x="1639231" y="1305607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200" b="1" dirty="0"/>
              <a:t>3</a:t>
            </a:r>
            <a:endParaRPr kumimoji="1" lang="ko-Kore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650971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5B620AC6-4D61-416F-94EF-1C7B6ACF9B3B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CBFA01D-E741-4951-9256-7873CABA3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A111412-D826-1EEA-C464-2908E6232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18319"/>
            <a:ext cx="5439534" cy="6382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776E73-759F-63B7-2BBB-4840772DA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68" y="1805496"/>
            <a:ext cx="2804932" cy="63826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2273803-DE59-22B1-159B-3FC3CE6ED8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7588" t="70350" r="28129"/>
          <a:stretch/>
        </p:blipFill>
        <p:spPr>
          <a:xfrm>
            <a:off x="-4256104" y="6778708"/>
            <a:ext cx="20458076" cy="252189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563A30-2F90-4F90-A760-60D0CF9DD006}"/>
              </a:ext>
            </a:extLst>
          </p:cNvPr>
          <p:cNvGrpSpPr/>
          <p:nvPr/>
        </p:nvGrpSpPr>
        <p:grpSpPr>
          <a:xfrm>
            <a:off x="8306899" y="2290563"/>
            <a:ext cx="5791200" cy="3870027"/>
            <a:chOff x="10515600" y="2492673"/>
            <a:chExt cx="5791200" cy="387002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7B08308-51A6-A2FB-E6A6-608E175D5CB0}"/>
                </a:ext>
              </a:extLst>
            </p:cNvPr>
            <p:cNvSpPr/>
            <p:nvPr/>
          </p:nvSpPr>
          <p:spPr>
            <a:xfrm>
              <a:off x="10515600" y="2492673"/>
              <a:ext cx="5791200" cy="3870027"/>
            </a:xfrm>
            <a:prstGeom prst="rect">
              <a:avLst/>
            </a:prstGeom>
            <a:ln w="762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CA1EEE9-8B06-6D1D-EB6E-BDFD02FBCB0F}"/>
                </a:ext>
              </a:extLst>
            </p:cNvPr>
            <p:cNvSpPr txBox="1"/>
            <p:nvPr/>
          </p:nvSpPr>
          <p:spPr>
            <a:xfrm>
              <a:off x="11010148" y="2674363"/>
              <a:ext cx="4687052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점수  기준</a:t>
              </a:r>
              <a:endParaRPr lang="en-US" altLang="ko-KR" sz="2400" b="1" dirty="0"/>
            </a:p>
            <a:p>
              <a:endParaRPr lang="en-US" altLang="ko-KR" sz="2000" dirty="0"/>
            </a:p>
            <a:p>
              <a:r>
                <a:rPr lang="en-US" altLang="ko-KR" sz="2000" dirty="0"/>
                <a:t> - </a:t>
              </a:r>
              <a:r>
                <a:rPr lang="ko-KR" altLang="en-US" sz="2000" dirty="0"/>
                <a:t>위험이 많이 줄었다 </a:t>
              </a:r>
              <a:r>
                <a:rPr lang="en-US" altLang="ko-KR" sz="2000" dirty="0"/>
                <a:t>: -2</a:t>
              </a:r>
              <a:r>
                <a:rPr lang="ko-KR" altLang="en-US" sz="2000" dirty="0"/>
                <a:t>점</a:t>
              </a:r>
              <a:endParaRPr lang="en-US" altLang="ko-KR" sz="2000" dirty="0"/>
            </a:p>
            <a:p>
              <a:endParaRPr lang="en-US" altLang="ko-KR" sz="2000" dirty="0"/>
            </a:p>
            <a:p>
              <a:r>
                <a:rPr lang="en-US" altLang="ko-KR" sz="2000" dirty="0"/>
                <a:t> - </a:t>
              </a:r>
              <a:r>
                <a:rPr lang="ko-KR" altLang="en-US" sz="2000" dirty="0"/>
                <a:t>위험이 약간 줄었다 </a:t>
              </a:r>
              <a:r>
                <a:rPr lang="en-US" altLang="ko-KR" sz="2000" dirty="0"/>
                <a:t>: -1</a:t>
              </a:r>
              <a:r>
                <a:rPr lang="ko-KR" altLang="en-US" sz="2000" dirty="0"/>
                <a:t>점</a:t>
              </a:r>
              <a:endParaRPr lang="en-US" altLang="ko-KR" sz="2000" dirty="0"/>
            </a:p>
            <a:p>
              <a:endParaRPr lang="en-US" altLang="ko-KR" sz="2000" dirty="0"/>
            </a:p>
            <a:p>
              <a:r>
                <a:rPr lang="en-US" altLang="ko-KR" sz="2000" dirty="0"/>
                <a:t> - 10</a:t>
              </a:r>
              <a:r>
                <a:rPr lang="ko-KR" altLang="en-US" sz="2000" dirty="0"/>
                <a:t>년 전과 비슷하다 </a:t>
              </a:r>
              <a:r>
                <a:rPr lang="en-US" altLang="ko-KR" sz="2000" dirty="0"/>
                <a:t>: 0</a:t>
              </a:r>
              <a:r>
                <a:rPr lang="ko-KR" altLang="en-US" sz="2000" dirty="0"/>
                <a:t>점</a:t>
              </a:r>
              <a:endParaRPr lang="en-US" altLang="ko-KR" sz="2000" dirty="0"/>
            </a:p>
            <a:p>
              <a:endParaRPr lang="en-US" altLang="ko-KR" sz="2000" dirty="0"/>
            </a:p>
            <a:p>
              <a:r>
                <a:rPr lang="en-US" altLang="ko-KR" sz="2000" dirty="0"/>
                <a:t> - </a:t>
              </a:r>
              <a:r>
                <a:rPr lang="ko-KR" altLang="en-US" sz="2000" dirty="0"/>
                <a:t>위험이 상당히 커졌다 </a:t>
              </a:r>
              <a:r>
                <a:rPr lang="en-US" altLang="ko-KR" sz="2000" dirty="0"/>
                <a:t>: 1</a:t>
              </a:r>
              <a:r>
                <a:rPr lang="ko-KR" altLang="en-US" sz="2000" dirty="0"/>
                <a:t>점</a:t>
              </a:r>
              <a:endParaRPr lang="en-US" altLang="ko-KR" sz="2000" dirty="0"/>
            </a:p>
            <a:p>
              <a:endParaRPr lang="en-US" altLang="ko-KR" sz="2000" dirty="0"/>
            </a:p>
            <a:p>
              <a:r>
                <a:rPr lang="en-US" altLang="ko-KR" sz="2000" dirty="0"/>
                <a:t> - </a:t>
              </a:r>
              <a:r>
                <a:rPr lang="ko-KR" altLang="en-US" sz="2000" dirty="0"/>
                <a:t>위험이 매우 커졌다 </a:t>
              </a:r>
              <a:r>
                <a:rPr lang="en-US" altLang="ko-KR" sz="2000" dirty="0"/>
                <a:t>: 2</a:t>
              </a:r>
              <a:r>
                <a:rPr lang="ko-KR" altLang="en-US" sz="2000" dirty="0"/>
                <a:t>점</a:t>
              </a:r>
              <a:endParaRPr lang="en-US" altLang="ko-KR" sz="2000" dirty="0"/>
            </a:p>
          </p:txBody>
        </p: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AD39A87A-7B8A-3DA2-D9F7-AF8E90ADE3BE}"/>
              </a:ext>
            </a:extLst>
          </p:cNvPr>
          <p:cNvSpPr/>
          <p:nvPr/>
        </p:nvSpPr>
        <p:spPr>
          <a:xfrm>
            <a:off x="1981200" y="3086100"/>
            <a:ext cx="609600" cy="381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319AEB-3ECA-493E-5FDF-764CF94DF070}"/>
              </a:ext>
            </a:extLst>
          </p:cNvPr>
          <p:cNvSpPr txBox="1"/>
          <p:nvPr/>
        </p:nvSpPr>
        <p:spPr>
          <a:xfrm>
            <a:off x="7404474" y="1417142"/>
            <a:ext cx="4813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.loc </a:t>
            </a:r>
            <a:r>
              <a:rPr lang="ko-KR" altLang="en-US" sz="2400" b="1" dirty="0">
                <a:solidFill>
                  <a:schemeClr val="accent2"/>
                </a:solidFill>
              </a:rPr>
              <a:t>메소드를 이용해서 인덱싱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B843E4-81BB-1B42-989A-888AE06BE8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6953" b="35618"/>
          <a:stretch/>
        </p:blipFill>
        <p:spPr>
          <a:xfrm>
            <a:off x="840024" y="2504850"/>
            <a:ext cx="6857275" cy="344145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2A92E5D-968E-B1FF-757F-5E56B47EE7DC}"/>
              </a:ext>
            </a:extLst>
          </p:cNvPr>
          <p:cNvSpPr/>
          <p:nvPr/>
        </p:nvSpPr>
        <p:spPr>
          <a:xfrm>
            <a:off x="14630400" y="6691579"/>
            <a:ext cx="1405850" cy="2521898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/>
              </a:solidFill>
            </a:endParaRPr>
          </a:p>
        </p:txBody>
      </p: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F9AA5C04-5504-300A-65D7-5BFBA8014495}"/>
              </a:ext>
            </a:extLst>
          </p:cNvPr>
          <p:cNvCxnSpPr>
            <a:cxnSpLocks/>
          </p:cNvCxnSpPr>
          <p:nvPr/>
        </p:nvCxnSpPr>
        <p:spPr>
          <a:xfrm flipV="1">
            <a:off x="5638800" y="1679170"/>
            <a:ext cx="1765674" cy="1406930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418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7FA2BAD9-EFA8-4AE5-85C2-C2988FED5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97275"/>
            <a:ext cx="8882831" cy="160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594046B5-0046-419C-A4BD-FBCFB591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753" y="2290587"/>
            <a:ext cx="7583047" cy="195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D1277F24-B748-4E22-BEC8-7DBE12E1E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99"/>
          <a:stretch/>
        </p:blipFill>
        <p:spPr bwMode="auto">
          <a:xfrm>
            <a:off x="7772400" y="6046228"/>
            <a:ext cx="9781863" cy="160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F349D5E5-FC54-4134-A2D9-F6171BD91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332433"/>
            <a:ext cx="10439400" cy="134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4F1C947-15C7-4E93-9741-3A96087D6D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7" b="18487"/>
          <a:stretch/>
        </p:blipFill>
        <p:spPr bwMode="auto">
          <a:xfrm>
            <a:off x="838200" y="4166734"/>
            <a:ext cx="10210800" cy="149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844B3C6-5AAB-4912-AEFD-87DB4CE02601}"/>
              </a:ext>
            </a:extLst>
          </p:cNvPr>
          <p:cNvSpPr/>
          <p:nvPr/>
        </p:nvSpPr>
        <p:spPr>
          <a:xfrm>
            <a:off x="6934200" y="1568638"/>
            <a:ext cx="914400" cy="679262"/>
          </a:xfrm>
          <a:prstGeom prst="round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D4C6ED2-0F69-4F53-AF44-4EA2F1D19BDB}"/>
              </a:ext>
            </a:extLst>
          </p:cNvPr>
          <p:cNvSpPr/>
          <p:nvPr/>
        </p:nvSpPr>
        <p:spPr>
          <a:xfrm>
            <a:off x="4026596" y="4464238"/>
            <a:ext cx="914400" cy="679262"/>
          </a:xfrm>
          <a:prstGeom prst="round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8DAA26F-3662-4012-86E5-B37A7A173E85}"/>
              </a:ext>
            </a:extLst>
          </p:cNvPr>
          <p:cNvSpPr/>
          <p:nvPr/>
        </p:nvSpPr>
        <p:spPr>
          <a:xfrm>
            <a:off x="10134600" y="6655777"/>
            <a:ext cx="914400" cy="679262"/>
          </a:xfrm>
          <a:prstGeom prst="round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E0AD02D-F277-4581-86F2-9A67D4BC96C6}"/>
              </a:ext>
            </a:extLst>
          </p:cNvPr>
          <p:cNvSpPr/>
          <p:nvPr/>
        </p:nvSpPr>
        <p:spPr>
          <a:xfrm>
            <a:off x="7790876" y="8461461"/>
            <a:ext cx="914400" cy="679262"/>
          </a:xfrm>
          <a:prstGeom prst="round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343DA90-983B-400F-B128-FCEB74C54F24}"/>
              </a:ext>
            </a:extLst>
          </p:cNvPr>
          <p:cNvSpPr/>
          <p:nvPr/>
        </p:nvSpPr>
        <p:spPr>
          <a:xfrm>
            <a:off x="12115800" y="2464588"/>
            <a:ext cx="1066800" cy="621512"/>
          </a:xfrm>
          <a:prstGeom prst="roundRect">
            <a:avLst/>
          </a:prstGeom>
          <a:solidFill>
            <a:srgbClr val="FFFF00">
              <a:alpha val="57647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267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5B620AC6-4D61-416F-94EF-1C7B6ACF9B3B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CBFA01D-E741-4951-9256-7873CABA3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D61BF962-D0B7-B6C9-3CC2-21BD1F496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18319"/>
            <a:ext cx="5439534" cy="6382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5574448-0E56-D471-FCCC-190F05E33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68" y="1805495"/>
            <a:ext cx="2957332" cy="6729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F4758C-3E78-7036-29E8-21CE9CADF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77" y="3390900"/>
            <a:ext cx="17156723" cy="385176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DAD10C-696C-8D03-5EA9-E48840DB40F8}"/>
              </a:ext>
            </a:extLst>
          </p:cNvPr>
          <p:cNvSpPr/>
          <p:nvPr/>
        </p:nvSpPr>
        <p:spPr>
          <a:xfrm>
            <a:off x="826577" y="6515100"/>
            <a:ext cx="4050223" cy="457200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71E822-164B-88A4-4B6E-B19FA8660F0F}"/>
              </a:ext>
            </a:extLst>
          </p:cNvPr>
          <p:cNvSpPr txBox="1"/>
          <p:nvPr/>
        </p:nvSpPr>
        <p:spPr>
          <a:xfrm>
            <a:off x="7696200" y="5469942"/>
            <a:ext cx="4687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If</a:t>
            </a:r>
            <a:r>
              <a:rPr lang="ko-KR" altLang="en-US" sz="2000" b="1" dirty="0"/>
              <a:t>문을 활용해서 위험점수 비교</a:t>
            </a:r>
            <a:endParaRPr lang="en-US" altLang="ko-KR" sz="2000" b="1" dirty="0"/>
          </a:p>
        </p:txBody>
      </p:sp>
      <p:sp>
        <p:nvSpPr>
          <p:cNvPr id="19" name="오른쪽 대괄호 18">
            <a:extLst>
              <a:ext uri="{FF2B5EF4-FFF2-40B4-BE49-F238E27FC236}">
                <a16:creationId xmlns:a16="http://schemas.microsoft.com/office/drawing/2014/main" id="{BBCDE6EF-3CEE-6054-0147-CD728AD78BD3}"/>
              </a:ext>
            </a:extLst>
          </p:cNvPr>
          <p:cNvSpPr/>
          <p:nvPr/>
        </p:nvSpPr>
        <p:spPr>
          <a:xfrm>
            <a:off x="6400800" y="5053496"/>
            <a:ext cx="1143000" cy="1233003"/>
          </a:xfrm>
          <a:prstGeom prst="righ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301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5B620AC6-4D61-416F-94EF-1C7B6ACF9B3B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CBFA01D-E741-4951-9256-7873CABA3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649517A-79B5-9439-8444-A229F5A81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18319"/>
            <a:ext cx="5439534" cy="6382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6171A4F-F820-6BEB-4D59-251D1FE25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1853950"/>
            <a:ext cx="2901204" cy="6382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3FEF9E-3961-11D4-10B6-814038671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77" y="2589581"/>
            <a:ext cx="14813973" cy="2133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4524B8-E91B-705C-3B64-4AA654D973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3092" b="3077"/>
          <a:stretch/>
        </p:blipFill>
        <p:spPr>
          <a:xfrm>
            <a:off x="6172200" y="1756583"/>
            <a:ext cx="11758547" cy="812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33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5B620AC6-4D61-416F-94EF-1C7B6ACF9B3B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CBFA01D-E741-4951-9256-7873CABA3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CD17A8B-FADA-4B3B-33C5-D17BF7888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18319"/>
            <a:ext cx="5439534" cy="6382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6A82DD-379F-3DEE-1812-87BBD5ADF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1853950"/>
            <a:ext cx="2901204" cy="6382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9BFB48-F2FB-41CB-37D3-CCD119340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36" y="2589581"/>
            <a:ext cx="10629863" cy="712591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C3302FB-4ED3-430D-8003-189071E102A5}"/>
              </a:ext>
            </a:extLst>
          </p:cNvPr>
          <p:cNvGrpSpPr/>
          <p:nvPr/>
        </p:nvGrpSpPr>
        <p:grpSpPr>
          <a:xfrm>
            <a:off x="5791200" y="5753100"/>
            <a:ext cx="12268201" cy="3877315"/>
            <a:chOff x="7772400" y="7010028"/>
            <a:chExt cx="9907384" cy="266737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DC7860A-534E-C51A-2605-40B7F9170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72400" y="7010028"/>
              <a:ext cx="9907383" cy="266737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EC61BEF-ABD8-B545-10DC-80B36B2E15A6}"/>
                </a:ext>
              </a:extLst>
            </p:cNvPr>
            <p:cNvSpPr/>
            <p:nvPr/>
          </p:nvSpPr>
          <p:spPr>
            <a:xfrm>
              <a:off x="16449455" y="7010028"/>
              <a:ext cx="1230329" cy="2591172"/>
            </a:xfrm>
            <a:prstGeom prst="rect">
              <a:avLst/>
            </a:prstGeom>
            <a:noFill/>
            <a:ln w="6032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8B83054-555E-4B22-8D66-37A92E6D67A5}"/>
              </a:ext>
            </a:extLst>
          </p:cNvPr>
          <p:cNvGrpSpPr/>
          <p:nvPr/>
        </p:nvGrpSpPr>
        <p:grpSpPr>
          <a:xfrm>
            <a:off x="7696200" y="1231626"/>
            <a:ext cx="6094008" cy="4314506"/>
            <a:chOff x="8915400" y="2599491"/>
            <a:chExt cx="5791200" cy="387002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44E4BDD-F9E7-AE90-080F-F87DB7B955B2}"/>
                </a:ext>
              </a:extLst>
            </p:cNvPr>
            <p:cNvSpPr/>
            <p:nvPr/>
          </p:nvSpPr>
          <p:spPr>
            <a:xfrm>
              <a:off x="8915400" y="2599491"/>
              <a:ext cx="5791200" cy="3870027"/>
            </a:xfrm>
            <a:prstGeom prst="rect">
              <a:avLst/>
            </a:prstGeom>
            <a:ln w="762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F7C4BA-2C1F-0782-2092-A08F7788B671}"/>
                </a:ext>
              </a:extLst>
            </p:cNvPr>
            <p:cNvSpPr txBox="1"/>
            <p:nvPr/>
          </p:nvSpPr>
          <p:spPr>
            <a:xfrm>
              <a:off x="9182852" y="2788739"/>
              <a:ext cx="4687052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/>
                <a:t>점수  기준</a:t>
              </a:r>
              <a:endParaRPr lang="en-US" altLang="ko-KR" sz="2000" dirty="0"/>
            </a:p>
            <a:p>
              <a:endParaRPr lang="en-US" altLang="ko-KR" sz="2000" dirty="0"/>
            </a:p>
            <a:p>
              <a:r>
                <a:rPr lang="en-US" altLang="ko-KR" sz="2000" dirty="0"/>
                <a:t> - </a:t>
              </a:r>
              <a:r>
                <a:rPr lang="ko-KR" altLang="en-US" sz="2000" dirty="0"/>
                <a:t>위험이 많이 줄었다 </a:t>
              </a:r>
              <a:r>
                <a:rPr lang="en-US" altLang="ko-KR" sz="2000" dirty="0"/>
                <a:t>: -2</a:t>
              </a:r>
              <a:r>
                <a:rPr lang="ko-KR" altLang="en-US" sz="2000" dirty="0"/>
                <a:t>점</a:t>
              </a:r>
              <a:endParaRPr lang="en-US" altLang="ko-KR" sz="2000" dirty="0"/>
            </a:p>
            <a:p>
              <a:endParaRPr lang="en-US" altLang="ko-KR" sz="2000" dirty="0"/>
            </a:p>
            <a:p>
              <a:r>
                <a:rPr lang="en-US" altLang="ko-KR" sz="2000" dirty="0"/>
                <a:t> - </a:t>
              </a:r>
              <a:r>
                <a:rPr lang="ko-KR" altLang="en-US" sz="2000" dirty="0"/>
                <a:t>위험이 약간 줄었다 </a:t>
              </a:r>
              <a:r>
                <a:rPr lang="en-US" altLang="ko-KR" sz="2000" dirty="0"/>
                <a:t>: -1</a:t>
              </a:r>
              <a:r>
                <a:rPr lang="ko-KR" altLang="en-US" sz="2000" dirty="0"/>
                <a:t>점</a:t>
              </a:r>
              <a:endParaRPr lang="en-US" altLang="ko-KR" sz="2000" dirty="0"/>
            </a:p>
            <a:p>
              <a:endParaRPr lang="en-US" altLang="ko-KR" sz="2000" dirty="0"/>
            </a:p>
            <a:p>
              <a:r>
                <a:rPr lang="en-US" altLang="ko-KR" sz="2000" dirty="0"/>
                <a:t> - 10</a:t>
              </a:r>
              <a:r>
                <a:rPr lang="ko-KR" altLang="en-US" sz="2000" dirty="0"/>
                <a:t>년 전과 비슷하다 </a:t>
              </a:r>
              <a:r>
                <a:rPr lang="en-US" altLang="ko-KR" sz="2000" dirty="0"/>
                <a:t>: 0</a:t>
              </a:r>
              <a:r>
                <a:rPr lang="ko-KR" altLang="en-US" sz="2000" dirty="0"/>
                <a:t>점</a:t>
              </a:r>
              <a:endParaRPr lang="en-US" altLang="ko-KR" sz="2000" dirty="0"/>
            </a:p>
            <a:p>
              <a:endParaRPr lang="en-US" altLang="ko-KR" sz="2000" dirty="0"/>
            </a:p>
            <a:p>
              <a:r>
                <a:rPr lang="en-US" altLang="ko-KR" sz="2000" dirty="0"/>
                <a:t> - </a:t>
              </a:r>
              <a:r>
                <a:rPr lang="ko-KR" altLang="en-US" sz="2000" dirty="0"/>
                <a:t>위험이 상당히 커졌다 </a:t>
              </a:r>
              <a:r>
                <a:rPr lang="en-US" altLang="ko-KR" sz="2000" dirty="0"/>
                <a:t>: 1</a:t>
              </a:r>
              <a:r>
                <a:rPr lang="ko-KR" altLang="en-US" sz="2000" dirty="0"/>
                <a:t>점</a:t>
              </a:r>
              <a:endParaRPr lang="en-US" altLang="ko-KR" sz="2000" dirty="0"/>
            </a:p>
            <a:p>
              <a:endParaRPr lang="en-US" altLang="ko-KR" sz="2000" dirty="0"/>
            </a:p>
            <a:p>
              <a:r>
                <a:rPr lang="en-US" altLang="ko-KR" sz="2000" dirty="0"/>
                <a:t> - </a:t>
              </a:r>
              <a:r>
                <a:rPr lang="ko-KR" altLang="en-US" sz="2000" dirty="0"/>
                <a:t>위험이 매우 커졌다 </a:t>
              </a:r>
              <a:r>
                <a:rPr lang="en-US" altLang="ko-KR" sz="2000" dirty="0"/>
                <a:t>: 2</a:t>
              </a:r>
              <a:r>
                <a:rPr lang="ko-KR" altLang="en-US" sz="2000" dirty="0"/>
                <a:t>점</a:t>
              </a:r>
              <a:endParaRPr lang="en-US" altLang="ko-K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5848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5B620AC6-4D61-416F-94EF-1C7B6ACF9B3B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CBFA01D-E741-4951-9256-7873CABA3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CD17A8B-FADA-4B3B-33C5-D17BF7888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18319"/>
            <a:ext cx="5439534" cy="63826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A610D49-6594-2919-9729-0A2F26F75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1853950"/>
            <a:ext cx="2901204" cy="6382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F8F940-DD92-F3B9-5E49-95086D0CE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77" y="4000500"/>
            <a:ext cx="17149551" cy="320040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50C4E4E3-9EFD-2829-6B8C-5743FBB3CE15}"/>
              </a:ext>
            </a:extLst>
          </p:cNvPr>
          <p:cNvSpPr/>
          <p:nvPr/>
        </p:nvSpPr>
        <p:spPr>
          <a:xfrm>
            <a:off x="1676400" y="4355131"/>
            <a:ext cx="914400" cy="381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30BCB200-5476-7B0E-2850-91F30709963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06086" y="1210579"/>
            <a:ext cx="1525902" cy="4813674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1302B64-B200-60E3-2FC2-1E7084C510F2}"/>
              </a:ext>
            </a:extLst>
          </p:cNvPr>
          <p:cNvSpPr txBox="1"/>
          <p:nvPr/>
        </p:nvSpPr>
        <p:spPr>
          <a:xfrm>
            <a:off x="7175874" y="2591961"/>
            <a:ext cx="9969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.</a:t>
            </a:r>
            <a:r>
              <a:rPr lang="en-US" altLang="ko-KR" sz="2400" b="1" dirty="0" err="1">
                <a:solidFill>
                  <a:schemeClr val="accent2"/>
                </a:solidFill>
              </a:rPr>
              <a:t>idmax</a:t>
            </a:r>
            <a:r>
              <a:rPr lang="en-US" altLang="ko-KR" sz="2400" b="1" dirty="0">
                <a:solidFill>
                  <a:schemeClr val="accent2"/>
                </a:solidFill>
              </a:rPr>
              <a:t> </a:t>
            </a:r>
            <a:r>
              <a:rPr lang="ko-KR" altLang="en-US" sz="2400" b="1" dirty="0">
                <a:solidFill>
                  <a:schemeClr val="accent2"/>
                </a:solidFill>
              </a:rPr>
              <a:t>메소드를 이용해서 항목별 최대값 인덱스 레이블 출력</a:t>
            </a:r>
          </a:p>
        </p:txBody>
      </p:sp>
    </p:spTree>
    <p:extLst>
      <p:ext uri="{BB962C8B-B14F-4D97-AF65-F5344CB8AC3E}">
        <p14:creationId xmlns:p14="http://schemas.microsoft.com/office/powerpoint/2010/main" val="276439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5B620AC6-4D61-416F-94EF-1C7B6ACF9B3B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CBFA01D-E741-4951-9256-7873CABA3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CD17A8B-FADA-4B3B-33C5-D17BF7888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18319"/>
            <a:ext cx="5439534" cy="6382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7F90B1-EDCD-01B7-6074-F1128893F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1853950"/>
            <a:ext cx="2901204" cy="63826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889EF80-9CBA-4DF1-A279-8C0BA820E778}"/>
              </a:ext>
            </a:extLst>
          </p:cNvPr>
          <p:cNvGrpSpPr/>
          <p:nvPr/>
        </p:nvGrpSpPr>
        <p:grpSpPr>
          <a:xfrm>
            <a:off x="1407426" y="3604951"/>
            <a:ext cx="11815548" cy="1631216"/>
            <a:chOff x="796097" y="4329374"/>
            <a:chExt cx="10900339" cy="134752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20D0A15-3200-35BB-908E-EB041B55B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447" t="53463" r="24092"/>
            <a:stretch/>
          </p:blipFill>
          <p:spPr>
            <a:xfrm>
              <a:off x="796097" y="4329374"/>
              <a:ext cx="10900339" cy="1347526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19BE845-826A-EA49-A669-E77522A88BB9}"/>
                </a:ext>
              </a:extLst>
            </p:cNvPr>
            <p:cNvSpPr/>
            <p:nvPr/>
          </p:nvSpPr>
          <p:spPr>
            <a:xfrm>
              <a:off x="796097" y="5295900"/>
              <a:ext cx="762001" cy="381000"/>
            </a:xfrm>
            <a:prstGeom prst="rect">
              <a:avLst/>
            </a:prstGeom>
            <a:solidFill>
              <a:srgbClr val="FFFF00">
                <a:alpha val="28659"/>
              </a:srgbClr>
            </a:solidFill>
            <a:ln w="6032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D61093A-6AC8-F608-A468-80A02DCD3E2A}"/>
                </a:ext>
              </a:extLst>
            </p:cNvPr>
            <p:cNvSpPr/>
            <p:nvPr/>
          </p:nvSpPr>
          <p:spPr>
            <a:xfrm>
              <a:off x="10701415" y="5295900"/>
              <a:ext cx="762001" cy="381000"/>
            </a:xfrm>
            <a:prstGeom prst="rect">
              <a:avLst/>
            </a:prstGeom>
            <a:noFill/>
            <a:ln w="6032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698194-2937-487D-6A45-86CC13B1460D}"/>
              </a:ext>
            </a:extLst>
          </p:cNvPr>
          <p:cNvSpPr/>
          <p:nvPr/>
        </p:nvSpPr>
        <p:spPr>
          <a:xfrm>
            <a:off x="990600" y="2857424"/>
            <a:ext cx="12344400" cy="2964988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232DD49-8286-48BB-9A5B-EFC0BF13F16E}"/>
              </a:ext>
            </a:extLst>
          </p:cNvPr>
          <p:cNvGrpSpPr/>
          <p:nvPr/>
        </p:nvGrpSpPr>
        <p:grpSpPr>
          <a:xfrm>
            <a:off x="1400645" y="7609584"/>
            <a:ext cx="11547332" cy="1646932"/>
            <a:chOff x="796097" y="7854410"/>
            <a:chExt cx="11227790" cy="150751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85A8434-F181-10A2-00B5-027571A915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9737" r="21701"/>
            <a:stretch/>
          </p:blipFill>
          <p:spPr>
            <a:xfrm>
              <a:off x="796097" y="7854410"/>
              <a:ext cx="11227790" cy="150751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22C3FA7-497B-871E-9053-FA962E7547BD}"/>
                </a:ext>
              </a:extLst>
            </p:cNvPr>
            <p:cNvSpPr/>
            <p:nvPr/>
          </p:nvSpPr>
          <p:spPr>
            <a:xfrm>
              <a:off x="11125199" y="8862059"/>
              <a:ext cx="762000" cy="396240"/>
            </a:xfrm>
            <a:prstGeom prst="rect">
              <a:avLst/>
            </a:prstGeom>
            <a:noFill/>
            <a:ln w="6032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D99930-7639-5A99-A7AE-9D1713806EA9}"/>
              </a:ext>
            </a:extLst>
          </p:cNvPr>
          <p:cNvSpPr/>
          <p:nvPr/>
        </p:nvSpPr>
        <p:spPr>
          <a:xfrm>
            <a:off x="990600" y="6743700"/>
            <a:ext cx="12344400" cy="2964988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5E463A-04B2-C107-67B8-B8526AAFE1DA}"/>
              </a:ext>
            </a:extLst>
          </p:cNvPr>
          <p:cNvSpPr txBox="1"/>
          <p:nvPr/>
        </p:nvSpPr>
        <p:spPr>
          <a:xfrm>
            <a:off x="1219200" y="3105791"/>
            <a:ext cx="5145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가장 높은</a:t>
            </a:r>
            <a:r>
              <a:rPr lang="ko-KR" altLang="en-US" sz="2400" dirty="0"/>
              <a:t> 위험 인식을 보이는 </a:t>
            </a:r>
            <a:r>
              <a:rPr lang="ko-KR" altLang="en-US" sz="2400" dirty="0" err="1"/>
              <a:t>나이대</a:t>
            </a:r>
            <a:endParaRPr lang="en-US" altLang="ko-KR" sz="24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891495-9F0D-8475-849C-E6D4C68637F9}"/>
              </a:ext>
            </a:extLst>
          </p:cNvPr>
          <p:cNvSpPr/>
          <p:nvPr/>
        </p:nvSpPr>
        <p:spPr>
          <a:xfrm>
            <a:off x="1290460" y="8648214"/>
            <a:ext cx="1147940" cy="520467"/>
          </a:xfrm>
          <a:prstGeom prst="rect">
            <a:avLst/>
          </a:prstGeom>
          <a:solidFill>
            <a:srgbClr val="FFFF00">
              <a:alpha val="28659"/>
            </a:srgbClr>
          </a:solidFill>
          <a:ln w="603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EAC2E5-8E4C-F499-C11A-B3D6B266A291}"/>
              </a:ext>
            </a:extLst>
          </p:cNvPr>
          <p:cNvSpPr txBox="1"/>
          <p:nvPr/>
        </p:nvSpPr>
        <p:spPr>
          <a:xfrm>
            <a:off x="1219200" y="6992417"/>
            <a:ext cx="5145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가장 낮은</a:t>
            </a:r>
            <a:r>
              <a:rPr lang="ko-KR" altLang="en-US" sz="2400" dirty="0"/>
              <a:t> 위험 인식을 보이는 </a:t>
            </a:r>
            <a:r>
              <a:rPr lang="ko-KR" altLang="en-US" sz="2400" dirty="0" err="1"/>
              <a:t>나이대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19299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5B620AC6-4D61-416F-94EF-1C7B6ACF9B3B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CBFA01D-E741-4951-9256-7873CABA3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CD17A8B-FADA-4B3B-33C5-D17BF7888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118319"/>
            <a:ext cx="5439534" cy="6382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515CC7A-D63C-8EE6-2C5C-FA85C3018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337" y="2019301"/>
            <a:ext cx="3151063" cy="4617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820AF8-FD6E-863B-0BA9-C2ECF32FF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576" y="2705100"/>
            <a:ext cx="13391055" cy="646358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0544CFC-F620-792E-9308-B8DF2D7F7BD4}"/>
              </a:ext>
            </a:extLst>
          </p:cNvPr>
          <p:cNvGrpSpPr/>
          <p:nvPr/>
        </p:nvGrpSpPr>
        <p:grpSpPr>
          <a:xfrm>
            <a:off x="8763000" y="753960"/>
            <a:ext cx="6477000" cy="4234386"/>
            <a:chOff x="9525000" y="1996441"/>
            <a:chExt cx="5791200" cy="387002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72E1CE-0D1A-7D96-64E2-03E5A3E8A14A}"/>
                </a:ext>
              </a:extLst>
            </p:cNvPr>
            <p:cNvSpPr/>
            <p:nvPr/>
          </p:nvSpPr>
          <p:spPr>
            <a:xfrm>
              <a:off x="9525000" y="1996441"/>
              <a:ext cx="5791200" cy="3870027"/>
            </a:xfrm>
            <a:prstGeom prst="rect">
              <a:avLst/>
            </a:prstGeom>
            <a:ln w="762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7BBB48-0A3B-22D9-B90F-06FB72AF9FB7}"/>
                </a:ext>
              </a:extLst>
            </p:cNvPr>
            <p:cNvSpPr txBox="1"/>
            <p:nvPr/>
          </p:nvSpPr>
          <p:spPr>
            <a:xfrm>
              <a:off x="9777737" y="2069011"/>
              <a:ext cx="4687052" cy="3797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점수  기준</a:t>
              </a:r>
              <a:endParaRPr lang="en-US" altLang="ko-KR" sz="2400" b="1" dirty="0"/>
            </a:p>
            <a:p>
              <a:endParaRPr lang="en-US" altLang="ko-KR" sz="2400" dirty="0"/>
            </a:p>
            <a:p>
              <a:r>
                <a:rPr lang="en-US" altLang="ko-KR" sz="2400" dirty="0"/>
                <a:t> - </a:t>
              </a:r>
              <a:r>
                <a:rPr lang="ko-KR" altLang="en-US" sz="2400" dirty="0"/>
                <a:t>위험이 많이 줄었다 </a:t>
              </a:r>
              <a:r>
                <a:rPr lang="en-US" altLang="ko-KR" sz="2400" dirty="0"/>
                <a:t>: -2</a:t>
              </a:r>
              <a:r>
                <a:rPr lang="ko-KR" altLang="en-US" sz="2400" dirty="0"/>
                <a:t>점</a:t>
              </a:r>
              <a:endParaRPr lang="en-US" altLang="ko-KR" sz="2400" dirty="0"/>
            </a:p>
            <a:p>
              <a:endParaRPr lang="en-US" altLang="ko-KR" sz="2400" dirty="0"/>
            </a:p>
            <a:p>
              <a:r>
                <a:rPr lang="en-US" altLang="ko-KR" sz="2400" dirty="0"/>
                <a:t> - </a:t>
              </a:r>
              <a:r>
                <a:rPr lang="ko-KR" altLang="en-US" sz="2400" dirty="0"/>
                <a:t>위험이 약간 줄었다 </a:t>
              </a:r>
              <a:r>
                <a:rPr lang="en-US" altLang="ko-KR" sz="2400" dirty="0"/>
                <a:t>: -1</a:t>
              </a:r>
              <a:r>
                <a:rPr lang="ko-KR" altLang="en-US" sz="2400" dirty="0"/>
                <a:t>점</a:t>
              </a:r>
              <a:endParaRPr lang="en-US" altLang="ko-KR" sz="2400" dirty="0"/>
            </a:p>
            <a:p>
              <a:endParaRPr lang="en-US" altLang="ko-KR" sz="2400" dirty="0"/>
            </a:p>
            <a:p>
              <a:r>
                <a:rPr lang="en-US" altLang="ko-KR" sz="2400" dirty="0"/>
                <a:t> - 10</a:t>
              </a:r>
              <a:r>
                <a:rPr lang="ko-KR" altLang="en-US" sz="2400" dirty="0"/>
                <a:t>년 전과 비슷하다 </a:t>
              </a:r>
              <a:r>
                <a:rPr lang="en-US" altLang="ko-KR" sz="2400" dirty="0"/>
                <a:t>: 0</a:t>
              </a:r>
              <a:r>
                <a:rPr lang="ko-KR" altLang="en-US" sz="2400" dirty="0"/>
                <a:t>점</a:t>
              </a:r>
              <a:endParaRPr lang="en-US" altLang="ko-KR" sz="2400" dirty="0"/>
            </a:p>
            <a:p>
              <a:endParaRPr lang="en-US" altLang="ko-KR" sz="2400" dirty="0"/>
            </a:p>
            <a:p>
              <a:r>
                <a:rPr lang="en-US" altLang="ko-KR" sz="2400" dirty="0"/>
                <a:t> - </a:t>
              </a:r>
              <a:r>
                <a:rPr lang="ko-KR" altLang="en-US" sz="2400" dirty="0"/>
                <a:t>위험이 상당히 커졌다 </a:t>
              </a:r>
              <a:r>
                <a:rPr lang="en-US" altLang="ko-KR" sz="2400" dirty="0"/>
                <a:t>: 1</a:t>
              </a:r>
              <a:r>
                <a:rPr lang="ko-KR" altLang="en-US" sz="2400" dirty="0"/>
                <a:t>점</a:t>
              </a:r>
              <a:endParaRPr lang="en-US" altLang="ko-KR" sz="2400" dirty="0"/>
            </a:p>
            <a:p>
              <a:endParaRPr lang="en-US" altLang="ko-KR" sz="2400" dirty="0"/>
            </a:p>
            <a:p>
              <a:r>
                <a:rPr lang="en-US" altLang="ko-KR" sz="2400" dirty="0"/>
                <a:t> - </a:t>
              </a:r>
              <a:r>
                <a:rPr lang="ko-KR" altLang="en-US" sz="2400" dirty="0"/>
                <a:t>위험이 매우 커졌다 </a:t>
              </a:r>
              <a:r>
                <a:rPr lang="en-US" altLang="ko-KR" sz="2400" dirty="0"/>
                <a:t>: 2</a:t>
              </a:r>
              <a:r>
                <a:rPr lang="ko-KR" altLang="en-US" sz="2400" dirty="0"/>
                <a:t>점</a:t>
              </a:r>
              <a:endParaRPr lang="en-US" altLang="ko-KR" sz="2400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18C9031-02DE-5225-7FC5-1A511BDC03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0" y="5339670"/>
            <a:ext cx="12965624" cy="382901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286963-1704-A06A-8633-EBAC7EEB5F4B}"/>
              </a:ext>
            </a:extLst>
          </p:cNvPr>
          <p:cNvSpPr/>
          <p:nvPr/>
        </p:nvSpPr>
        <p:spPr>
          <a:xfrm>
            <a:off x="16230600" y="5276888"/>
            <a:ext cx="1752601" cy="382901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783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5B620AC6-4D61-416F-94EF-1C7B6ACF9B3B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CBFA01D-E741-4951-9256-7873CABA3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CD17A8B-FADA-4B3B-33C5-D17BF7888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18319"/>
            <a:ext cx="5439534" cy="6382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143656-108F-325E-3090-7DDECDD7A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37" y="2019300"/>
            <a:ext cx="3151063" cy="46179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4D12F84-B86B-C5A8-C373-42DB0F844BE3}"/>
              </a:ext>
            </a:extLst>
          </p:cNvPr>
          <p:cNvGrpSpPr/>
          <p:nvPr/>
        </p:nvGrpSpPr>
        <p:grpSpPr>
          <a:xfrm>
            <a:off x="811337" y="5542501"/>
            <a:ext cx="17095663" cy="3042348"/>
            <a:chOff x="811337" y="4991100"/>
            <a:chExt cx="12295063" cy="155750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353537E-208A-222B-1B9D-5876D2D92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9612" r="24046"/>
            <a:stretch/>
          </p:blipFill>
          <p:spPr>
            <a:xfrm>
              <a:off x="811337" y="4991100"/>
              <a:ext cx="12295063" cy="1557506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F6E066A-9413-3026-ADB8-D16EC5AAB8E7}"/>
                </a:ext>
              </a:extLst>
            </p:cNvPr>
            <p:cNvSpPr/>
            <p:nvPr/>
          </p:nvSpPr>
          <p:spPr>
            <a:xfrm>
              <a:off x="811337" y="6068546"/>
              <a:ext cx="762001" cy="381000"/>
            </a:xfrm>
            <a:prstGeom prst="rect">
              <a:avLst/>
            </a:prstGeom>
            <a:noFill/>
            <a:ln w="6032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937F655-9570-16C8-2B88-86C5E10A1AE6}"/>
                </a:ext>
              </a:extLst>
            </p:cNvPr>
            <p:cNvSpPr/>
            <p:nvPr/>
          </p:nvSpPr>
          <p:spPr>
            <a:xfrm>
              <a:off x="11243118" y="5105237"/>
              <a:ext cx="1558484" cy="1344310"/>
            </a:xfrm>
            <a:prstGeom prst="rect">
              <a:avLst/>
            </a:prstGeom>
            <a:noFill/>
            <a:ln w="6032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1FA36A1-AEA5-4DED-B3DD-95F601B2E4CC}"/>
              </a:ext>
            </a:extLst>
          </p:cNvPr>
          <p:cNvSpPr txBox="1"/>
          <p:nvPr/>
        </p:nvSpPr>
        <p:spPr>
          <a:xfrm>
            <a:off x="685800" y="2700106"/>
            <a:ext cx="757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범죄 위험 인식이 가장 높은 가구 수 </a:t>
            </a:r>
            <a:r>
              <a:rPr lang="en-US" altLang="ko-KR" sz="2800" b="1" dirty="0">
                <a:solidFill>
                  <a:schemeClr val="accent2"/>
                </a:solidFill>
              </a:rPr>
              <a:t>: 3</a:t>
            </a:r>
            <a:r>
              <a:rPr lang="ko-KR" altLang="en-US" sz="2800" b="1" dirty="0">
                <a:solidFill>
                  <a:schemeClr val="accent2"/>
                </a:solidFill>
              </a:rPr>
              <a:t>인 가구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C4EC1E-DD8C-7520-CCD3-DD09B7F4A7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3232" b="50388"/>
          <a:stretch/>
        </p:blipFill>
        <p:spPr>
          <a:xfrm>
            <a:off x="811338" y="3457578"/>
            <a:ext cx="7570664" cy="153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61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5B620AC6-4D61-416F-94EF-1C7B6ACF9B3B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CBFA01D-E741-4951-9256-7873CABA3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CD17A8B-FADA-4B3B-33C5-D17BF7888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18319"/>
            <a:ext cx="5439534" cy="63826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BEA260F-820B-3807-901C-9D783574D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37" y="2019300"/>
            <a:ext cx="3151063" cy="4617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DA8BC9-2E1A-1FDF-5E78-CAF966D0B1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140" b="58092"/>
          <a:stretch/>
        </p:blipFill>
        <p:spPr>
          <a:xfrm>
            <a:off x="796097" y="3390900"/>
            <a:ext cx="8576503" cy="1295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BDED9DA-1BE9-BAA2-5F18-E12B48A46AD0}"/>
              </a:ext>
            </a:extLst>
          </p:cNvPr>
          <p:cNvGrpSpPr/>
          <p:nvPr/>
        </p:nvGrpSpPr>
        <p:grpSpPr>
          <a:xfrm>
            <a:off x="712694" y="5611907"/>
            <a:ext cx="16605295" cy="3200399"/>
            <a:chOff x="767806" y="4853874"/>
            <a:chExt cx="11957596" cy="166122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1338E0B-B739-2D05-787B-2EEA30ACAE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6257" r="26300"/>
            <a:stretch/>
          </p:blipFill>
          <p:spPr>
            <a:xfrm>
              <a:off x="767806" y="4853874"/>
              <a:ext cx="11957595" cy="1661226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95B0995-56DC-7ED9-4832-E66F318F3554}"/>
                </a:ext>
              </a:extLst>
            </p:cNvPr>
            <p:cNvSpPr/>
            <p:nvPr/>
          </p:nvSpPr>
          <p:spPr>
            <a:xfrm>
              <a:off x="827865" y="6041912"/>
              <a:ext cx="762001" cy="381000"/>
            </a:xfrm>
            <a:prstGeom prst="rect">
              <a:avLst/>
            </a:prstGeom>
            <a:noFill/>
            <a:ln w="6032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B63629-A495-7CDE-4DA4-1B38DBAEAB77}"/>
                </a:ext>
              </a:extLst>
            </p:cNvPr>
            <p:cNvSpPr/>
            <p:nvPr/>
          </p:nvSpPr>
          <p:spPr>
            <a:xfrm>
              <a:off x="11229027" y="5045822"/>
              <a:ext cx="1496375" cy="1316878"/>
            </a:xfrm>
            <a:prstGeom prst="rect">
              <a:avLst/>
            </a:prstGeom>
            <a:noFill/>
            <a:ln w="6032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C64DFF7-0F27-42C2-9BB0-E5E3BE4CBD0F}"/>
              </a:ext>
            </a:extLst>
          </p:cNvPr>
          <p:cNvSpPr txBox="1"/>
          <p:nvPr/>
        </p:nvSpPr>
        <p:spPr>
          <a:xfrm>
            <a:off x="685800" y="2700106"/>
            <a:ext cx="757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범죄 위험 인식이 가장 낮은 가구 수 </a:t>
            </a:r>
            <a:r>
              <a:rPr lang="en-US" altLang="ko-KR" sz="2800" b="1" dirty="0">
                <a:solidFill>
                  <a:schemeClr val="accent2"/>
                </a:solidFill>
              </a:rPr>
              <a:t>: 1</a:t>
            </a:r>
            <a:r>
              <a:rPr lang="ko-KR" altLang="en-US" sz="2800" b="1" dirty="0">
                <a:solidFill>
                  <a:schemeClr val="accent2"/>
                </a:solidFill>
              </a:rPr>
              <a:t>인 가구</a:t>
            </a:r>
          </a:p>
        </p:txBody>
      </p:sp>
    </p:spTree>
    <p:extLst>
      <p:ext uri="{BB962C8B-B14F-4D97-AF65-F5344CB8AC3E}">
        <p14:creationId xmlns:p14="http://schemas.microsoft.com/office/powerpoint/2010/main" val="3676732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5B620AC6-4D61-416F-94EF-1C7B6ACF9B3B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CBFA01D-E741-4951-9256-7873CABA3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CD17A8B-FADA-4B3B-33C5-D17BF7888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18319"/>
            <a:ext cx="5439534" cy="63826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CF8A4EC-4463-884A-24DA-3C08827F3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37" y="2019300"/>
            <a:ext cx="3151063" cy="4617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6DC6-71FC-A359-B69A-E8504D31B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77" y="2705100"/>
            <a:ext cx="13346624" cy="35503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5E504B-F19D-D006-8929-980003573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576" y="6632142"/>
            <a:ext cx="13346625" cy="272978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D5F33C6-5EC1-0BE5-E388-58AADC5EB58A}"/>
              </a:ext>
            </a:extLst>
          </p:cNvPr>
          <p:cNvGrpSpPr/>
          <p:nvPr/>
        </p:nvGrpSpPr>
        <p:grpSpPr>
          <a:xfrm>
            <a:off x="4828674" y="4171122"/>
            <a:ext cx="10515601" cy="2461020"/>
            <a:chOff x="4828674" y="4171122"/>
            <a:chExt cx="10515601" cy="246102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E3AB4F3-C4D6-D98B-E091-224ED0EFBD35}"/>
                </a:ext>
              </a:extLst>
            </p:cNvPr>
            <p:cNvSpPr/>
            <p:nvPr/>
          </p:nvSpPr>
          <p:spPr>
            <a:xfrm>
              <a:off x="4828674" y="4171122"/>
              <a:ext cx="10515601" cy="1467596"/>
            </a:xfrm>
            <a:prstGeom prst="rect">
              <a:avLst/>
            </a:prstGeom>
            <a:ln w="76200">
              <a:solidFill>
                <a:schemeClr val="accent6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5CDFE9-0726-6DAA-6979-56C258D10B39}"/>
                </a:ext>
              </a:extLst>
            </p:cNvPr>
            <p:cNvSpPr txBox="1"/>
            <p:nvPr/>
          </p:nvSpPr>
          <p:spPr>
            <a:xfrm>
              <a:off x="5105400" y="4385372"/>
              <a:ext cx="10238875" cy="2246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</a:rPr>
                <a:t>‘</a:t>
              </a:r>
              <a:r>
                <a:rPr lang="ko-KR" altLang="en-US" sz="3600" b="1" dirty="0">
                  <a:solidFill>
                    <a:srgbClr val="FF0000"/>
                  </a:solidFill>
                </a:rPr>
                <a:t>위험이 많이 줄었다</a:t>
              </a:r>
              <a:r>
                <a:rPr lang="en-US" altLang="ko-KR" sz="3600" b="1" dirty="0">
                  <a:solidFill>
                    <a:srgbClr val="FF0000"/>
                  </a:solidFill>
                </a:rPr>
                <a:t>‘</a:t>
              </a:r>
            </a:p>
            <a:p>
              <a:r>
                <a:rPr kumimoji="1" lang="en-US" altLang="ko-KR" sz="3200" b="1" dirty="0"/>
                <a:t>3</a:t>
              </a:r>
              <a:r>
                <a:rPr kumimoji="1" lang="ko-KR" altLang="en-US" sz="3200" b="1" dirty="0"/>
                <a:t>인</a:t>
              </a:r>
              <a:r>
                <a:rPr kumimoji="1" lang="en-US" altLang="ko-KR" sz="3200" dirty="0"/>
                <a:t>(2.4%)</a:t>
              </a:r>
              <a:r>
                <a:rPr kumimoji="1" lang="ko-KR" altLang="en-US" sz="3200" dirty="0"/>
                <a:t>  </a:t>
              </a:r>
              <a:r>
                <a:rPr kumimoji="1" lang="en-US" altLang="ko-KR" sz="3200" dirty="0"/>
                <a:t>&gt;</a:t>
              </a:r>
              <a:r>
                <a:rPr kumimoji="1" lang="ko-KR" altLang="en-US" sz="3200" dirty="0"/>
                <a:t> </a:t>
              </a:r>
              <a:r>
                <a:rPr kumimoji="1" lang="en-US" altLang="ko-KR" sz="3200" dirty="0"/>
                <a:t>4</a:t>
              </a:r>
              <a:r>
                <a:rPr kumimoji="1" lang="ko-KR" altLang="en-US" sz="3200" dirty="0"/>
                <a:t>인 이상</a:t>
              </a:r>
              <a:r>
                <a:rPr kumimoji="1" lang="en-US" altLang="ko-KR" sz="3200" dirty="0"/>
                <a:t>(2.2%)</a:t>
              </a:r>
              <a:r>
                <a:rPr kumimoji="1" lang="ko-KR" altLang="en-US" sz="3200" dirty="0"/>
                <a:t> </a:t>
              </a:r>
              <a:r>
                <a:rPr kumimoji="1" lang="en-US" altLang="ko-KR" sz="3200" dirty="0"/>
                <a:t>&gt;</a:t>
              </a:r>
              <a:r>
                <a:rPr kumimoji="1" lang="ko-KR" altLang="en-US" sz="3200" dirty="0"/>
                <a:t> </a:t>
              </a:r>
              <a:r>
                <a:rPr kumimoji="1" lang="en-US" altLang="ko-KR" sz="3200" dirty="0"/>
                <a:t>1</a:t>
              </a:r>
              <a:r>
                <a:rPr kumimoji="1" lang="ko-KR" altLang="en-US" sz="3200" dirty="0"/>
                <a:t>인</a:t>
              </a:r>
              <a:r>
                <a:rPr kumimoji="1" lang="en-US" altLang="ko-KR" sz="3200" dirty="0"/>
                <a:t>(1.7%)</a:t>
              </a:r>
              <a:r>
                <a:rPr kumimoji="1" lang="ko-KR" altLang="en-US" sz="3200" dirty="0"/>
                <a:t> </a:t>
              </a:r>
              <a:r>
                <a:rPr kumimoji="1" lang="en-US" altLang="ko-KR" sz="3200" dirty="0"/>
                <a:t>&gt;</a:t>
              </a:r>
              <a:r>
                <a:rPr kumimoji="1" lang="ko-KR" altLang="en-US" sz="3200" dirty="0"/>
                <a:t> </a:t>
              </a:r>
              <a:r>
                <a:rPr kumimoji="1" lang="en-US" altLang="ko-KR" sz="3200" dirty="0"/>
                <a:t>2</a:t>
              </a:r>
              <a:r>
                <a:rPr kumimoji="1" lang="ko-KR" altLang="en-US" sz="3200" dirty="0"/>
                <a:t>인</a:t>
              </a:r>
              <a:r>
                <a:rPr kumimoji="1" lang="en-US" altLang="ko-KR" sz="3200" dirty="0"/>
                <a:t>(1.5%)</a:t>
              </a:r>
              <a:endParaRPr kumimoji="1" lang="ko-Kore-KR" altLang="en-US" sz="3200" dirty="0"/>
            </a:p>
            <a:p>
              <a:endParaRPr lang="en-US" altLang="ko-KR" sz="3600" b="1" dirty="0">
                <a:solidFill>
                  <a:srgbClr val="FF0000"/>
                </a:solidFill>
              </a:endParaRPr>
            </a:p>
            <a:p>
              <a:endParaRPr lang="en-US" altLang="ko-KR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06143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5B620AC6-4D61-416F-94EF-1C7B6ACF9B3B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CBFA01D-E741-4951-9256-7873CABA3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CD17A8B-FADA-4B3B-33C5-D17BF7888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" y="1020952"/>
            <a:ext cx="5439534" cy="63826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5D35DAE-566D-FFD2-7730-FBDF1A543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37" y="2019300"/>
            <a:ext cx="3151063" cy="4617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9BEE1C-AD91-297A-F680-C9BECE9E5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77" y="2605248"/>
            <a:ext cx="14962063" cy="39222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7B3984-0DB7-91A8-899C-32B64DF67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337" y="6792817"/>
            <a:ext cx="13490403" cy="25691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619F1F6-405D-D1B3-8887-93CC800D9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577" y="6792818"/>
            <a:ext cx="16132054" cy="307508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223D847-DEBF-49A7-BB35-780DF383017E}"/>
              </a:ext>
            </a:extLst>
          </p:cNvPr>
          <p:cNvGrpSpPr/>
          <p:nvPr/>
        </p:nvGrpSpPr>
        <p:grpSpPr>
          <a:xfrm>
            <a:off x="4833156" y="7920205"/>
            <a:ext cx="12059711" cy="2108371"/>
            <a:chOff x="5623560" y="4457700"/>
            <a:chExt cx="12059711" cy="210837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9BCC51F-88CA-F80B-6CB7-BD9D898F1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23560" y="4635329"/>
              <a:ext cx="12059711" cy="1930742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69749A-F612-B322-D2DA-2A6D91B110D3}"/>
                </a:ext>
              </a:extLst>
            </p:cNvPr>
            <p:cNvSpPr/>
            <p:nvPr/>
          </p:nvSpPr>
          <p:spPr>
            <a:xfrm>
              <a:off x="5638800" y="4457700"/>
              <a:ext cx="12044471" cy="2108371"/>
            </a:xfrm>
            <a:prstGeom prst="rect">
              <a:avLst/>
            </a:prstGeom>
            <a:noFill/>
            <a:ln w="60325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6EF24D4-97E6-4EC4-A9F3-7ECECDBFA3A3}"/>
                </a:ext>
              </a:extLst>
            </p:cNvPr>
            <p:cNvGrpSpPr/>
            <p:nvPr/>
          </p:nvGrpSpPr>
          <p:grpSpPr>
            <a:xfrm>
              <a:off x="15244871" y="5295900"/>
              <a:ext cx="1235588" cy="1117771"/>
              <a:chOff x="15244871" y="5295900"/>
              <a:chExt cx="1235588" cy="1117771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F7941AA-1EB4-2392-A91D-AFFF02840425}"/>
                  </a:ext>
                </a:extLst>
              </p:cNvPr>
              <p:cNvSpPr/>
              <p:nvPr/>
            </p:nvSpPr>
            <p:spPr>
              <a:xfrm>
                <a:off x="15337459" y="5981700"/>
                <a:ext cx="1143000" cy="431971"/>
              </a:xfrm>
              <a:prstGeom prst="rect">
                <a:avLst/>
              </a:prstGeom>
              <a:noFill/>
              <a:ln w="60325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18849B9-8A21-7228-3093-3D60BC522BEA}"/>
                  </a:ext>
                </a:extLst>
              </p:cNvPr>
              <p:cNvSpPr/>
              <p:nvPr/>
            </p:nvSpPr>
            <p:spPr>
              <a:xfrm>
                <a:off x="15244871" y="5295900"/>
                <a:ext cx="685800" cy="457200"/>
              </a:xfrm>
              <a:prstGeom prst="rect">
                <a:avLst/>
              </a:prstGeom>
              <a:noFill/>
              <a:ln w="60325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2"/>
                  </a:solidFill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6A98C91-7327-093A-B635-FF3DF9C4C4A9}"/>
              </a:ext>
            </a:extLst>
          </p:cNvPr>
          <p:cNvGrpSpPr/>
          <p:nvPr/>
        </p:nvGrpSpPr>
        <p:grpSpPr>
          <a:xfrm>
            <a:off x="4828674" y="4171122"/>
            <a:ext cx="10515601" cy="2461020"/>
            <a:chOff x="4828674" y="4171122"/>
            <a:chExt cx="10515601" cy="246102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EE69016-6F9E-94CF-D64B-C7FF194FA904}"/>
                </a:ext>
              </a:extLst>
            </p:cNvPr>
            <p:cNvSpPr/>
            <p:nvPr/>
          </p:nvSpPr>
          <p:spPr>
            <a:xfrm>
              <a:off x="4828674" y="4171122"/>
              <a:ext cx="10515601" cy="1467596"/>
            </a:xfrm>
            <a:prstGeom prst="rect">
              <a:avLst/>
            </a:prstGeom>
            <a:ln w="76200">
              <a:solidFill>
                <a:schemeClr val="accent6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64FD35-47B1-043F-4868-F24572A04B6D}"/>
                </a:ext>
              </a:extLst>
            </p:cNvPr>
            <p:cNvSpPr txBox="1"/>
            <p:nvPr/>
          </p:nvSpPr>
          <p:spPr>
            <a:xfrm>
              <a:off x="5105400" y="4385372"/>
              <a:ext cx="10238875" cy="2246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</a:rPr>
                <a:t>‘</a:t>
              </a:r>
              <a:r>
                <a:rPr lang="ko-KR" altLang="en-US" sz="3600" b="1" dirty="0">
                  <a:solidFill>
                    <a:srgbClr val="FF0000"/>
                  </a:solidFill>
                </a:rPr>
                <a:t>위험이 많이 커졌다</a:t>
              </a:r>
              <a:r>
                <a:rPr lang="en-US" altLang="ko-KR" sz="3600" b="1" dirty="0">
                  <a:solidFill>
                    <a:srgbClr val="FF0000"/>
                  </a:solidFill>
                </a:rPr>
                <a:t>‘</a:t>
              </a:r>
            </a:p>
            <a:p>
              <a:r>
                <a:rPr kumimoji="1" lang="en-US" altLang="ko-KR" sz="3200" b="1" dirty="0"/>
                <a:t>4</a:t>
              </a:r>
              <a:r>
                <a:rPr kumimoji="1" lang="ko-KR" altLang="en-US" sz="3200" b="1" dirty="0"/>
                <a:t>인 이상</a:t>
              </a:r>
              <a:r>
                <a:rPr kumimoji="1" lang="en-US" altLang="ko-KR" sz="3200" dirty="0"/>
                <a:t>(18.0%)</a:t>
              </a:r>
              <a:r>
                <a:rPr kumimoji="1" lang="ko-KR" altLang="en-US" sz="3200" dirty="0"/>
                <a:t>  </a:t>
              </a:r>
              <a:r>
                <a:rPr kumimoji="1" lang="en-US" altLang="ko-KR" sz="3200" dirty="0"/>
                <a:t>&gt;</a:t>
              </a:r>
              <a:r>
                <a:rPr kumimoji="1" lang="ko-KR" altLang="en-US" sz="3200" dirty="0"/>
                <a:t> </a:t>
              </a:r>
              <a:r>
                <a:rPr kumimoji="1" lang="en-US" altLang="ko-KR" sz="3200" dirty="0"/>
                <a:t>3</a:t>
              </a:r>
              <a:r>
                <a:rPr kumimoji="1" lang="ko-KR" altLang="en-US" sz="3200" dirty="0"/>
                <a:t>인</a:t>
              </a:r>
              <a:r>
                <a:rPr kumimoji="1" lang="en-US" altLang="ko-KR" sz="3200" dirty="0"/>
                <a:t>(16.8%)</a:t>
              </a:r>
              <a:r>
                <a:rPr kumimoji="1" lang="ko-KR" altLang="en-US" sz="3200" dirty="0"/>
                <a:t> </a:t>
              </a:r>
              <a:r>
                <a:rPr kumimoji="1" lang="en-US" altLang="ko-KR" sz="3200" dirty="0"/>
                <a:t>&gt;</a:t>
              </a:r>
              <a:r>
                <a:rPr kumimoji="1" lang="ko-KR" altLang="en-US" sz="3200" dirty="0"/>
                <a:t> </a:t>
              </a:r>
              <a:r>
                <a:rPr kumimoji="1" lang="en-US" altLang="ko-KR" sz="3200" dirty="0"/>
                <a:t>1</a:t>
              </a:r>
              <a:r>
                <a:rPr kumimoji="1" lang="ko-KR" altLang="en-US" sz="3200" dirty="0"/>
                <a:t>인</a:t>
              </a:r>
              <a:r>
                <a:rPr kumimoji="1" lang="en-US" altLang="ko-KR" sz="3200" dirty="0"/>
                <a:t>(15.3%)</a:t>
              </a:r>
              <a:r>
                <a:rPr kumimoji="1" lang="ko-KR" altLang="en-US" sz="3200" dirty="0"/>
                <a:t> </a:t>
              </a:r>
              <a:r>
                <a:rPr kumimoji="1" lang="en-US" altLang="ko-KR" sz="3200" dirty="0"/>
                <a:t>&gt;</a:t>
              </a:r>
              <a:r>
                <a:rPr kumimoji="1" lang="ko-KR" altLang="en-US" sz="3200" dirty="0"/>
                <a:t> </a:t>
              </a:r>
              <a:r>
                <a:rPr kumimoji="1" lang="en-US" altLang="ko-KR" sz="3200" dirty="0"/>
                <a:t>2</a:t>
              </a:r>
              <a:r>
                <a:rPr kumimoji="1" lang="ko-KR" altLang="en-US" sz="3200" dirty="0"/>
                <a:t>인</a:t>
              </a:r>
              <a:r>
                <a:rPr kumimoji="1" lang="en-US" altLang="ko-KR" sz="3200" dirty="0"/>
                <a:t>(14.9%)</a:t>
              </a:r>
              <a:endParaRPr kumimoji="1" lang="ko-Kore-KR" altLang="en-US" sz="3200" dirty="0"/>
            </a:p>
            <a:p>
              <a:endParaRPr lang="en-US" altLang="ko-KR" sz="3600" b="1" dirty="0">
                <a:solidFill>
                  <a:srgbClr val="FF0000"/>
                </a:solidFill>
              </a:endParaRPr>
            </a:p>
            <a:p>
              <a:endParaRPr lang="en-US" altLang="ko-KR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8157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5062" y="1168799"/>
            <a:ext cx="5454610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kern="0" spc="100" dirty="0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주제</a:t>
            </a:r>
            <a:r>
              <a:rPr lang="en-US" sz="4600" b="1" kern="0" spc="100" dirty="0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 선정 이유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CF97CD-C6BB-42EF-A4AC-FD771EE92CCB}"/>
              </a:ext>
            </a:extLst>
          </p:cNvPr>
          <p:cNvSpPr txBox="1"/>
          <p:nvPr/>
        </p:nvSpPr>
        <p:spPr>
          <a:xfrm>
            <a:off x="770999" y="2628900"/>
            <a:ext cx="14773801" cy="2480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3200" kern="100" spc="0" dirty="0">
                <a:solidFill>
                  <a:srgbClr val="000000"/>
                </a:solidFill>
                <a:effectLst/>
                <a:latin typeface="+mj-ea"/>
                <a:ea typeface="+mj-ea"/>
                <a:cs typeface="Malgun Gothic Semilight" panose="020B0502040204020203" pitchFamily="50" charset="-127"/>
              </a:rPr>
              <a:t>끊임없이 발생하는 범죄 현황에 대해 알아보고 </a:t>
            </a:r>
            <a:endParaRPr lang="en-US" altLang="ko-KR" sz="3200" kern="100" spc="0" dirty="0">
              <a:solidFill>
                <a:srgbClr val="000000"/>
              </a:solidFill>
              <a:effectLst/>
              <a:latin typeface="+mj-ea"/>
              <a:ea typeface="+mj-ea"/>
              <a:cs typeface="Malgun Gothic Semilight" panose="020B0502040204020203" pitchFamily="50" charset="-127"/>
            </a:endParaRPr>
          </a:p>
          <a:p>
            <a:pPr marL="0" marR="0" indent="0" algn="just" fontAlgn="base" latinLnBrk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3200" kern="100" spc="0" dirty="0">
                <a:solidFill>
                  <a:srgbClr val="000000"/>
                </a:solidFill>
                <a:effectLst/>
                <a:latin typeface="+mj-ea"/>
                <a:ea typeface="+mj-ea"/>
                <a:cs typeface="Malgun Gothic Semilight" panose="020B0502040204020203" pitchFamily="50" charset="-127"/>
              </a:rPr>
              <a:t>서울시에서 발생하는 </a:t>
            </a:r>
            <a:r>
              <a:rPr lang="en-US" altLang="ko-KR" sz="3200" kern="100" spc="0" dirty="0">
                <a:solidFill>
                  <a:srgbClr val="000000"/>
                </a:solidFill>
                <a:effectLst/>
                <a:latin typeface="+mj-ea"/>
                <a:ea typeface="+mj-ea"/>
                <a:cs typeface="Malgun Gothic Semilight" panose="020B0502040204020203" pitchFamily="50" charset="-127"/>
              </a:rPr>
              <a:t>5</a:t>
            </a:r>
            <a:r>
              <a:rPr lang="ko-KR" altLang="en-US" sz="3200" kern="100" spc="0" dirty="0">
                <a:solidFill>
                  <a:srgbClr val="000000"/>
                </a:solidFill>
                <a:effectLst/>
                <a:latin typeface="+mj-ea"/>
                <a:ea typeface="+mj-ea"/>
                <a:cs typeface="Malgun Gothic Semilight" panose="020B0502040204020203" pitchFamily="50" charset="-127"/>
              </a:rPr>
              <a:t>대 범죄와 </a:t>
            </a:r>
            <a:endParaRPr lang="en-US" altLang="ko-KR" sz="3200" kern="100" spc="0" dirty="0">
              <a:solidFill>
                <a:srgbClr val="000000"/>
              </a:solidFill>
              <a:effectLst/>
              <a:latin typeface="+mj-ea"/>
              <a:ea typeface="+mj-ea"/>
              <a:cs typeface="Malgun Gothic Semilight" panose="020B0502040204020203" pitchFamily="50" charset="-127"/>
            </a:endParaRPr>
          </a:p>
          <a:p>
            <a:pPr marL="0" marR="0" indent="0" algn="just" fontAlgn="base" latinLnBrk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ko-KR" sz="3200" kern="100" spc="0" dirty="0">
                <a:solidFill>
                  <a:srgbClr val="000000"/>
                </a:solidFill>
                <a:effectLst/>
                <a:latin typeface="+mj-ea"/>
                <a:ea typeface="+mj-ea"/>
                <a:cs typeface="Malgun Gothic Semilight" panose="020B0502040204020203" pitchFamily="50" charset="-127"/>
              </a:rPr>
              <a:t>10</a:t>
            </a:r>
            <a:r>
              <a:rPr lang="ko-KR" altLang="en-US" sz="3200" kern="100" spc="0" dirty="0">
                <a:solidFill>
                  <a:srgbClr val="000000"/>
                </a:solidFill>
                <a:effectLst/>
                <a:latin typeface="+mj-ea"/>
                <a:ea typeface="+mj-ea"/>
                <a:cs typeface="Malgun Gothic Semilight" panose="020B0502040204020203" pitchFamily="50" charset="-127"/>
              </a:rPr>
              <a:t>년 전 범죄 발생 자료와 현재의 범죄 발생을 </a:t>
            </a:r>
            <a:endParaRPr lang="en-US" altLang="ko-KR" sz="3200" kern="100" spc="0" dirty="0">
              <a:solidFill>
                <a:srgbClr val="000000"/>
              </a:solidFill>
              <a:effectLst/>
              <a:latin typeface="+mj-ea"/>
              <a:ea typeface="+mj-ea"/>
              <a:cs typeface="Malgun Gothic Semilight" panose="020B0502040204020203" pitchFamily="50" charset="-127"/>
            </a:endParaRPr>
          </a:p>
          <a:p>
            <a:pPr marL="0" marR="0" indent="0" algn="just" fontAlgn="base" latinLnBrk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3200" kern="100" spc="0" dirty="0">
                <a:solidFill>
                  <a:srgbClr val="000000"/>
                </a:solidFill>
                <a:effectLst/>
                <a:latin typeface="+mj-ea"/>
                <a:ea typeface="+mj-ea"/>
                <a:cs typeface="Malgun Gothic Semilight" panose="020B0502040204020203" pitchFamily="50" charset="-127"/>
              </a:rPr>
              <a:t>비교해보며 이를 통해 범죄의 </a:t>
            </a:r>
            <a:r>
              <a:rPr lang="ko-KR" altLang="en-US" sz="3200" kern="100" spc="0">
                <a:solidFill>
                  <a:srgbClr val="000000"/>
                </a:solidFill>
                <a:effectLst/>
                <a:latin typeface="+mj-ea"/>
                <a:ea typeface="+mj-ea"/>
                <a:cs typeface="Malgun Gothic Semilight" panose="020B0502040204020203" pitchFamily="50" charset="-127"/>
              </a:rPr>
              <a:t>심각성을 인지하고자</a:t>
            </a:r>
            <a:endParaRPr lang="ko-KR" altLang="en-US" sz="3200" kern="100" spc="0" dirty="0">
              <a:solidFill>
                <a:srgbClr val="000000"/>
              </a:solidFill>
              <a:effectLst/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183-909F-465B-9357-45AD4FEBB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787" y="3601442"/>
            <a:ext cx="10814426" cy="3084116"/>
          </a:xfrm>
        </p:spPr>
        <p:txBody>
          <a:bodyPr>
            <a:noAutofit/>
          </a:bodyPr>
          <a:lstStyle/>
          <a:p>
            <a:r>
              <a:rPr lang="ko-KR" altLang="en-US" sz="6000" b="1" dirty="0">
                <a:latin typeface="+mj-ea"/>
              </a:rPr>
              <a:t>서울시 </a:t>
            </a:r>
            <a:r>
              <a:rPr lang="en-US" altLang="ko-KR" sz="6000" b="1" dirty="0">
                <a:latin typeface="+mj-ea"/>
              </a:rPr>
              <a:t>5</a:t>
            </a:r>
            <a:r>
              <a:rPr lang="ko-KR" altLang="en-US" sz="6000" b="1" dirty="0">
                <a:latin typeface="+mj-ea"/>
              </a:rPr>
              <a:t>대 범죄 현황 구체화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7847824-0B49-04CB-635E-18B572014291}"/>
              </a:ext>
            </a:extLst>
          </p:cNvPr>
          <p:cNvGrpSpPr/>
          <p:nvPr/>
        </p:nvGrpSpPr>
        <p:grpSpPr>
          <a:xfrm>
            <a:off x="381000" y="419100"/>
            <a:ext cx="3070789" cy="2954295"/>
            <a:chOff x="5662049" y="1861334"/>
            <a:chExt cx="1177774" cy="1133094"/>
          </a:xfrm>
          <a:solidFill>
            <a:srgbClr val="7DABD0">
              <a:alpha val="40000"/>
            </a:srgbClr>
          </a:solidFill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EF55DAF5-19EF-640D-D03B-B038779B34C1}"/>
                </a:ext>
              </a:extLst>
            </p:cNvPr>
            <p:cNvSpPr/>
            <p:nvPr/>
          </p:nvSpPr>
          <p:spPr>
            <a:xfrm>
              <a:off x="6000923" y="2131416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AA2C41F-8B12-8938-C78C-DED19C587446}"/>
                </a:ext>
              </a:extLst>
            </p:cNvPr>
            <p:cNvSpPr/>
            <p:nvPr/>
          </p:nvSpPr>
          <p:spPr>
            <a:xfrm>
              <a:off x="5929619" y="1861334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67D1D86-F217-ED8F-93C9-3CF3033D9227}"/>
                </a:ext>
              </a:extLst>
            </p:cNvPr>
            <p:cNvSpPr/>
            <p:nvPr/>
          </p:nvSpPr>
          <p:spPr>
            <a:xfrm>
              <a:off x="5662049" y="1921694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45CDB38-24FD-0DC2-E625-532FC8E0E50E}"/>
                </a:ext>
              </a:extLst>
            </p:cNvPr>
            <p:cNvSpPr/>
            <p:nvPr/>
          </p:nvSpPr>
          <p:spPr>
            <a:xfrm>
              <a:off x="5804659" y="2107303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B114913-AFD2-52E5-56EF-A78F434A21AA}"/>
                </a:ext>
              </a:extLst>
            </p:cNvPr>
            <p:cNvSpPr/>
            <p:nvPr/>
          </p:nvSpPr>
          <p:spPr>
            <a:xfrm>
              <a:off x="6000924" y="2022830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77EBF1F-B405-F40E-81A3-1A99BC83D47E}"/>
                </a:ext>
              </a:extLst>
            </p:cNvPr>
            <p:cNvSpPr/>
            <p:nvPr/>
          </p:nvSpPr>
          <p:spPr>
            <a:xfrm>
              <a:off x="5858314" y="1945807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DAF479-85A1-5CE6-0986-4485C4BB6AFE}"/>
                </a:ext>
              </a:extLst>
            </p:cNvPr>
            <p:cNvSpPr/>
            <p:nvPr/>
          </p:nvSpPr>
          <p:spPr>
            <a:xfrm>
              <a:off x="5715704" y="2155529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A205F9C-BE90-BCEB-CF11-DC6E63E468CF}"/>
              </a:ext>
            </a:extLst>
          </p:cNvPr>
          <p:cNvSpPr txBox="1"/>
          <p:nvPr/>
        </p:nvSpPr>
        <p:spPr>
          <a:xfrm>
            <a:off x="1639231" y="1305607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200" b="1" dirty="0"/>
              <a:t>4</a:t>
            </a:r>
            <a:endParaRPr kumimoji="1" lang="ko-Kore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607029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5B620AC6-4D61-416F-94EF-1C7B6ACF9B3B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CBFA01D-E741-4951-9256-7873CABA3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07DB844-00E2-A2E3-47FA-FB2351DB1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04900"/>
            <a:ext cx="4589371" cy="5123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04B203-E7D5-C94A-DC37-5BB18AE95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866900"/>
            <a:ext cx="4521198" cy="38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E3C448-C9E6-FBB0-29FA-B6C241274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611365"/>
            <a:ext cx="14706600" cy="11018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4BF3C7-D34E-17D8-83E0-B59092050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5725" y="4045112"/>
            <a:ext cx="5182477" cy="57664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6FE066A-F0A2-9FDA-F3D5-3BBB985DC4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4553730"/>
            <a:ext cx="5280396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74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5B620AC6-4D61-416F-94EF-1C7B6ACF9B3B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CBFA01D-E741-4951-9256-7873CABA3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07DB844-00E2-A2E3-47FA-FB2351DB1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04900"/>
            <a:ext cx="4589371" cy="5123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443B2A-98AF-1E4F-E8F8-77871F239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009900"/>
            <a:ext cx="14146420" cy="5181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1AFF0F-6341-672B-4CC1-45599EDAC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866900"/>
            <a:ext cx="4521198" cy="3810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A598CCB3-50B7-24FA-820F-16EA5F8851E9}"/>
              </a:ext>
            </a:extLst>
          </p:cNvPr>
          <p:cNvSpPr/>
          <p:nvPr/>
        </p:nvSpPr>
        <p:spPr>
          <a:xfrm>
            <a:off x="3810000" y="3456750"/>
            <a:ext cx="5334000" cy="54375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F5BCFE7E-AEA9-A16F-EB4A-A24A94BF04D4}"/>
              </a:ext>
            </a:extLst>
          </p:cNvPr>
          <p:cNvCxnSpPr>
            <a:cxnSpLocks/>
          </p:cNvCxnSpPr>
          <p:nvPr/>
        </p:nvCxnSpPr>
        <p:spPr>
          <a:xfrm flipV="1">
            <a:off x="5875037" y="2095500"/>
            <a:ext cx="3696821" cy="1361250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04253A-87D5-EEC6-7D6F-5493C148DC54}"/>
              </a:ext>
            </a:extLst>
          </p:cNvPr>
          <p:cNvSpPr txBox="1"/>
          <p:nvPr/>
        </p:nvSpPr>
        <p:spPr>
          <a:xfrm>
            <a:off x="9677400" y="1866900"/>
            <a:ext cx="922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.</a:t>
            </a:r>
            <a:r>
              <a:rPr lang="en-US" altLang="ko-KR" sz="2400" b="1" dirty="0" err="1">
                <a:solidFill>
                  <a:schemeClr val="accent2"/>
                </a:solidFill>
              </a:rPr>
              <a:t>sort_values</a:t>
            </a:r>
            <a:r>
              <a:rPr lang="en-US" altLang="ko-KR" sz="2400" b="1" dirty="0">
                <a:solidFill>
                  <a:schemeClr val="accent2"/>
                </a:solidFill>
              </a:rPr>
              <a:t> </a:t>
            </a:r>
            <a:r>
              <a:rPr lang="ko-KR" altLang="en-US" sz="2400" b="1" dirty="0">
                <a:solidFill>
                  <a:schemeClr val="accent2"/>
                </a:solidFill>
              </a:rPr>
              <a:t>메소드를 이용해서 내림차순으로 </a:t>
            </a:r>
            <a:r>
              <a:rPr lang="en-US" altLang="ko-KR" sz="2400" b="1" dirty="0">
                <a:solidFill>
                  <a:schemeClr val="accent2"/>
                </a:solidFill>
              </a:rPr>
              <a:t>7</a:t>
            </a:r>
            <a:r>
              <a:rPr lang="ko-KR" altLang="en-US" sz="2400" b="1" dirty="0">
                <a:solidFill>
                  <a:schemeClr val="accent2"/>
                </a:solidFill>
              </a:rPr>
              <a:t>개의 값 정렬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FC97F2-4487-4F7B-8733-06152414D7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50" t="3128" r="2519"/>
          <a:stretch/>
        </p:blipFill>
        <p:spPr>
          <a:xfrm>
            <a:off x="7521077" y="4827075"/>
            <a:ext cx="7185523" cy="327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46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5B620AC6-4D61-416F-94EF-1C7B6ACF9B3B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CBFA01D-E741-4951-9256-7873CABA3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07DB844-00E2-A2E3-47FA-FB2351DB1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04900"/>
            <a:ext cx="4589371" cy="5123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1AFF0F-6341-672B-4CC1-45599EDAC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866900"/>
            <a:ext cx="4521198" cy="381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7EAB4A-C45C-EF4E-11EA-1B4B497E9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2628900"/>
            <a:ext cx="13905554" cy="2133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5DE459-F4EA-D526-5084-ED0344D6E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037" y="2112980"/>
            <a:ext cx="8593230" cy="737392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69766AD-21E9-E143-6789-F1E86693FDC0}"/>
              </a:ext>
            </a:extLst>
          </p:cNvPr>
          <p:cNvSpPr/>
          <p:nvPr/>
        </p:nvSpPr>
        <p:spPr>
          <a:xfrm>
            <a:off x="3886200" y="3913950"/>
            <a:ext cx="3200400" cy="54375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F6379DCC-1209-37EC-0FAE-CB595DD014A5}"/>
              </a:ext>
            </a:extLst>
          </p:cNvPr>
          <p:cNvCxnSpPr>
            <a:cxnSpLocks/>
          </p:cNvCxnSpPr>
          <p:nvPr/>
        </p:nvCxnSpPr>
        <p:spPr>
          <a:xfrm rot="5400000">
            <a:off x="4005676" y="4566826"/>
            <a:ext cx="1589851" cy="1371601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DC4D2C-D8E7-A3CA-55BC-4001B1A3B11C}"/>
              </a:ext>
            </a:extLst>
          </p:cNvPr>
          <p:cNvSpPr txBox="1"/>
          <p:nvPr/>
        </p:nvSpPr>
        <p:spPr>
          <a:xfrm>
            <a:off x="223641" y="6137178"/>
            <a:ext cx="5513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2"/>
                </a:solidFill>
              </a:rPr>
              <a:t>막대 그래프로 범죄 발생 데이터 프레임 시각화</a:t>
            </a:r>
          </a:p>
        </p:txBody>
      </p:sp>
    </p:spTree>
    <p:extLst>
      <p:ext uri="{BB962C8B-B14F-4D97-AF65-F5344CB8AC3E}">
        <p14:creationId xmlns:p14="http://schemas.microsoft.com/office/powerpoint/2010/main" val="69708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1BAF5E5-549A-4435-8E2E-CE12DC21F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735" b="68421"/>
          <a:stretch/>
        </p:blipFill>
        <p:spPr>
          <a:xfrm>
            <a:off x="457200" y="1104899"/>
            <a:ext cx="8572513" cy="6858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FE833F-9CB6-4E6E-B27D-F3D4CA021C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7" b="2658"/>
          <a:stretch/>
        </p:blipFill>
        <p:spPr>
          <a:xfrm>
            <a:off x="4343400" y="3436619"/>
            <a:ext cx="7629525" cy="6477001"/>
          </a:xfrm>
          <a:prstGeom prst="rect">
            <a:avLst/>
          </a:prstGeom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CA712CAE-AF19-480B-825C-2C0C5BB88BCB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C862208B-6F9D-4725-BAB5-A7218D752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76562D7-1A66-40FE-9226-F176A967D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7" t="41983"/>
          <a:stretch/>
        </p:blipFill>
        <p:spPr>
          <a:xfrm>
            <a:off x="826576" y="2217418"/>
            <a:ext cx="15654407" cy="12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33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E068EA-D31D-4DAB-BB29-D1F51779E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390900"/>
            <a:ext cx="7661755" cy="6638925"/>
          </a:xfrm>
          <a:prstGeom prst="rect">
            <a:avLst/>
          </a:prstGeom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C67CFD9A-832E-4462-92F6-8DF624A0A148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2DF6AC63-08AE-4112-AC24-8D6866E5F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BFD1533-AA2A-4735-B82E-498FF194C0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1" t="30569" r="10694" b="-6051"/>
          <a:stretch/>
        </p:blipFill>
        <p:spPr>
          <a:xfrm>
            <a:off x="685800" y="1714500"/>
            <a:ext cx="14477999" cy="14937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FF447F-5FDB-47E6-A49A-75F3DB350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" y="1196158"/>
            <a:ext cx="8945880" cy="51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904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5B620AC6-4D61-416F-94EF-1C7B6ACF9B3B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CBFA01D-E741-4951-9256-7873CABA3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07DB844-00E2-A2E3-47FA-FB2351DB1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04900"/>
            <a:ext cx="4589371" cy="5123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1AFF0F-6341-672B-4CC1-45599EDAC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866900"/>
            <a:ext cx="4521198" cy="381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5B4CF6-07E3-1436-5D54-7581C874E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2505168"/>
            <a:ext cx="11734800" cy="73893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F4C5D8D-D030-C720-E8AD-7C077B2E788B}"/>
              </a:ext>
            </a:extLst>
          </p:cNvPr>
          <p:cNvSpPr/>
          <p:nvPr/>
        </p:nvSpPr>
        <p:spPr>
          <a:xfrm>
            <a:off x="7818120" y="6589066"/>
            <a:ext cx="6629400" cy="914400"/>
          </a:xfrm>
          <a:prstGeom prst="rect">
            <a:avLst/>
          </a:prstGeom>
          <a:ln w="7620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6ADB12-D79D-3C3B-9994-6A72D4223501}"/>
              </a:ext>
            </a:extLst>
          </p:cNvPr>
          <p:cNvSpPr txBox="1"/>
          <p:nvPr/>
        </p:nvSpPr>
        <p:spPr>
          <a:xfrm>
            <a:off x="8001000" y="6815434"/>
            <a:ext cx="647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구로구에서 발생하는 범죄 발생 비율 그래프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820242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5B620AC6-4D61-416F-94EF-1C7B6ACF9B3B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CBFA01D-E741-4951-9256-7873CABA3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07DB844-00E2-A2E3-47FA-FB2351DB1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04900"/>
            <a:ext cx="4589371" cy="5123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D67CECC-7D5F-74E6-FF21-C5317A636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77" y="1735548"/>
            <a:ext cx="4251963" cy="5885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45E981-F2E5-AAA1-2543-E17A9579B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628900"/>
            <a:ext cx="14840601" cy="1219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29E378-E859-4EB7-34E4-A6619684BB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4871" y="4160520"/>
            <a:ext cx="4800600" cy="57400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47B22D9-7B5C-435E-0BA0-7C9DF0A35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980" y="4859748"/>
            <a:ext cx="5071921" cy="50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12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5B620AC6-4D61-416F-94EF-1C7B6ACF9B3B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CBFA01D-E741-4951-9256-7873CABA3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07DB844-00E2-A2E3-47FA-FB2351DB1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04900"/>
            <a:ext cx="4589371" cy="5123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D67CECC-7D5F-74E6-FF21-C5317A636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77" y="1735548"/>
            <a:ext cx="4251963" cy="5885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A1016C-93C7-0FE4-CCBD-92BAA27FE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2324100"/>
            <a:ext cx="3540252" cy="7696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EF9864-62C3-1118-8B9D-1E0A265849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3314043"/>
            <a:ext cx="3924454" cy="669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68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5B620AC6-4D61-416F-94EF-1C7B6ACF9B3B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CBFA01D-E741-4951-9256-7873CABA3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07DB844-00E2-A2E3-47FA-FB2351DB1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04900"/>
            <a:ext cx="4589371" cy="5123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D67CECC-7D5F-74E6-FF21-C5317A636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77" y="1735548"/>
            <a:ext cx="4251963" cy="5885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FFD092-9F8A-F0B5-7B1A-733653A3E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2486304"/>
            <a:ext cx="13503355" cy="1524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E33709-6B6F-CA80-F8FF-93DC957ED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171" y="4172508"/>
            <a:ext cx="2696797" cy="570344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013958-3237-F179-569F-DB20FA99993D}"/>
              </a:ext>
            </a:extLst>
          </p:cNvPr>
          <p:cNvSpPr/>
          <p:nvPr/>
        </p:nvSpPr>
        <p:spPr>
          <a:xfrm>
            <a:off x="6623569" y="4172507"/>
            <a:ext cx="685800" cy="5703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4B1AFE2-99D2-3138-AA79-B9AAD36A30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9490" y="4792359"/>
            <a:ext cx="2827033" cy="508358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CAF7AF-3F4D-03E4-8682-5631B8B4783F}"/>
              </a:ext>
            </a:extLst>
          </p:cNvPr>
          <p:cNvSpPr/>
          <p:nvPr/>
        </p:nvSpPr>
        <p:spPr>
          <a:xfrm>
            <a:off x="9847171" y="4792358"/>
            <a:ext cx="685800" cy="508358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706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01">
            <a:extLst>
              <a:ext uri="{FF2B5EF4-FFF2-40B4-BE49-F238E27FC236}">
                <a16:creationId xmlns:a16="http://schemas.microsoft.com/office/drawing/2014/main" id="{DB8B7CDE-8C83-4CA5-9B64-13F93F506542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EE2AA17D-1D53-4C5F-A0DC-4D8B22A03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5732298-A9EC-4C5E-BC27-CB18E9EB6BE1}"/>
              </a:ext>
            </a:extLst>
          </p:cNvPr>
          <p:cNvSpPr txBox="1"/>
          <p:nvPr/>
        </p:nvSpPr>
        <p:spPr>
          <a:xfrm>
            <a:off x="796097" y="1159014"/>
            <a:ext cx="316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+mj-ea"/>
                <a:ea typeface="+mj-ea"/>
                <a:cs typeface="Malgun Gothic Semilight" panose="020B0502040204020203" pitchFamily="50" charset="-127"/>
              </a:rPr>
              <a:t>목차</a:t>
            </a:r>
            <a:endParaRPr lang="en-US" altLang="ko-KR" sz="4000" b="1" dirty="0">
              <a:latin typeface="굴림" panose="020B0600000101010101" pitchFamily="50" charset="-127"/>
              <a:ea typeface="굴림" panose="020B0600000101010101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2E65FE-8F61-4C55-97F2-AA543D609235}"/>
              </a:ext>
            </a:extLst>
          </p:cNvPr>
          <p:cNvSpPr txBox="1"/>
          <p:nvPr/>
        </p:nvSpPr>
        <p:spPr>
          <a:xfrm>
            <a:off x="1295400" y="2781300"/>
            <a:ext cx="14020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>
                <a:latin typeface="+mj-ea"/>
                <a:ea typeface="+mj-ea"/>
              </a:rPr>
              <a:t>전국 범죄 발생 나타내기 </a:t>
            </a:r>
            <a:endParaRPr lang="en-US" altLang="ko-KR" sz="3600" dirty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sz="3600" dirty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r>
              <a:rPr lang="ko-KR" altLang="en-US" sz="3600" dirty="0">
                <a:latin typeface="+mj-ea"/>
                <a:ea typeface="+mj-ea"/>
              </a:rPr>
              <a:t>서울시 </a:t>
            </a:r>
            <a:r>
              <a:rPr lang="ko-KR" altLang="en-US" sz="3600" dirty="0" err="1">
                <a:latin typeface="+mj-ea"/>
                <a:ea typeface="+mj-ea"/>
              </a:rPr>
              <a:t>범죄율</a:t>
            </a:r>
            <a:r>
              <a:rPr lang="ko-KR" altLang="en-US" sz="3600" dirty="0">
                <a:latin typeface="+mj-ea"/>
                <a:ea typeface="+mj-ea"/>
              </a:rPr>
              <a:t> 나타내기</a:t>
            </a:r>
            <a:endParaRPr lang="en-US" altLang="ko-KR" sz="3600" dirty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sz="3600" dirty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r>
              <a:rPr lang="en-US" altLang="ko-KR" sz="3600" dirty="0">
                <a:latin typeface="+mj-ea"/>
                <a:ea typeface="+mj-ea"/>
              </a:rPr>
              <a:t>10</a:t>
            </a:r>
            <a:r>
              <a:rPr lang="ko-KR" altLang="en-US" sz="3600" dirty="0">
                <a:latin typeface="+mj-ea"/>
                <a:ea typeface="+mj-ea"/>
              </a:rPr>
              <a:t>년 전과 최근 범죄 인식 변화 분석</a:t>
            </a:r>
            <a:endParaRPr lang="en-US" altLang="ko-KR" sz="3600" dirty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sz="3600" dirty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r>
              <a:rPr lang="ko-KR" altLang="en-US" sz="3600" dirty="0">
                <a:latin typeface="+mj-ea"/>
                <a:ea typeface="+mj-ea"/>
              </a:rPr>
              <a:t>서울시 </a:t>
            </a:r>
            <a:r>
              <a:rPr lang="en-US" altLang="ko-KR" sz="3600" dirty="0">
                <a:latin typeface="+mj-ea"/>
                <a:ea typeface="+mj-ea"/>
              </a:rPr>
              <a:t>5</a:t>
            </a:r>
            <a:r>
              <a:rPr lang="ko-KR" altLang="en-US" sz="3600" dirty="0">
                <a:latin typeface="+mj-ea"/>
                <a:ea typeface="+mj-ea"/>
              </a:rPr>
              <a:t>대 범죄 현황 구체화</a:t>
            </a:r>
            <a:endParaRPr lang="en-US" altLang="ko-KR" sz="3600" dirty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sz="3600" dirty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r>
              <a:rPr lang="ko-KR" altLang="en-US" sz="3600" dirty="0">
                <a:latin typeface="+mj-ea"/>
                <a:ea typeface="+mj-ea"/>
              </a:rPr>
              <a:t>범죄 발생률과 안심 귀가 서비스 이용률 비교 분석</a:t>
            </a:r>
            <a:endParaRPr lang="en-US" altLang="ko-KR" sz="3600" dirty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ko-KR" altLang="en-US" sz="3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15651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5B620AC6-4D61-416F-94EF-1C7B6ACF9B3B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CBFA01D-E741-4951-9256-7873CABA3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07DB844-00E2-A2E3-47FA-FB2351DB1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104900"/>
            <a:ext cx="4589371" cy="5123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D67CECC-7D5F-74E6-FF21-C5317A636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77" y="1735548"/>
            <a:ext cx="4251963" cy="58855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70D9C00-9E3F-9EC1-4BF4-A81EE9338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442396"/>
            <a:ext cx="10569236" cy="1786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23ADA78-F067-9E9C-6329-59DD7396A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6342" y="1866900"/>
            <a:ext cx="3200400" cy="335756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F02317B-A703-D174-4673-1A42C546AD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9988"/>
          <a:stretch/>
        </p:blipFill>
        <p:spPr>
          <a:xfrm>
            <a:off x="685800" y="6057900"/>
            <a:ext cx="10569236" cy="1524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C588BF7-26F1-49D2-5C93-8FD216A632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800" y="6057900"/>
            <a:ext cx="3200400" cy="36495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A824AAB-1437-900F-28D6-BC40F8C73DC6}"/>
              </a:ext>
            </a:extLst>
          </p:cNvPr>
          <p:cNvSpPr txBox="1"/>
          <p:nvPr/>
        </p:nvSpPr>
        <p:spPr>
          <a:xfrm>
            <a:off x="11506200" y="1333500"/>
            <a:ext cx="4687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</a:rPr>
              <a:t>검거율이 가장 높은 자치구 </a:t>
            </a:r>
            <a:r>
              <a:rPr lang="en-US" altLang="ko-KR" sz="2400" b="1" dirty="0">
                <a:solidFill>
                  <a:srgbClr val="002060"/>
                </a:solidFill>
              </a:rPr>
              <a:t>TOP5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C33A22-A4EE-6531-096F-EF34D7118D02}"/>
              </a:ext>
            </a:extLst>
          </p:cNvPr>
          <p:cNvSpPr txBox="1"/>
          <p:nvPr/>
        </p:nvSpPr>
        <p:spPr>
          <a:xfrm>
            <a:off x="11658600" y="5505390"/>
            <a:ext cx="4687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</a:rPr>
              <a:t>검거율이 가장 낮은 자치구 </a:t>
            </a:r>
            <a:r>
              <a:rPr lang="en-US" altLang="ko-KR" sz="2400" b="1" dirty="0">
                <a:solidFill>
                  <a:srgbClr val="002060"/>
                </a:solidFill>
              </a:rPr>
              <a:t>TOP6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4574F7E-AD50-DC11-9876-222A257A287A}"/>
              </a:ext>
            </a:extLst>
          </p:cNvPr>
          <p:cNvSpPr/>
          <p:nvPr/>
        </p:nvSpPr>
        <p:spPr>
          <a:xfrm>
            <a:off x="4114800" y="3516221"/>
            <a:ext cx="3581400" cy="54375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6CB95389-66A3-9886-A10F-D7561D6EA246}"/>
              </a:ext>
            </a:extLst>
          </p:cNvPr>
          <p:cNvCxnSpPr>
            <a:cxnSpLocks/>
            <a:stCxn id="25" idx="4"/>
            <a:endCxn id="27" idx="0"/>
          </p:cNvCxnSpPr>
          <p:nvPr/>
        </p:nvCxnSpPr>
        <p:spPr>
          <a:xfrm rot="16200000" flipH="1">
            <a:off x="6809140" y="3156331"/>
            <a:ext cx="1012121" cy="2819400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38A9E4C-99F2-C950-C7AF-D212C62A5B74}"/>
              </a:ext>
            </a:extLst>
          </p:cNvPr>
          <p:cNvSpPr txBox="1"/>
          <p:nvPr/>
        </p:nvSpPr>
        <p:spPr>
          <a:xfrm>
            <a:off x="6057900" y="5072092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</a:rPr>
              <a:t>검거율을 내림차순으로 </a:t>
            </a:r>
            <a:r>
              <a:rPr lang="en-US" altLang="ko-KR" sz="2400" b="1" dirty="0">
                <a:solidFill>
                  <a:schemeClr val="accent2"/>
                </a:solidFill>
              </a:rPr>
              <a:t>TOP5</a:t>
            </a:r>
            <a:r>
              <a:rPr lang="ko-KR" altLang="en-US" sz="2400" b="1" dirty="0">
                <a:solidFill>
                  <a:schemeClr val="accent2"/>
                </a:solidFill>
              </a:rPr>
              <a:t> 나타내기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D7A508F-601A-4743-7F89-94864AF0395A}"/>
              </a:ext>
            </a:extLst>
          </p:cNvPr>
          <p:cNvSpPr/>
          <p:nvPr/>
        </p:nvSpPr>
        <p:spPr>
          <a:xfrm>
            <a:off x="4000500" y="6885942"/>
            <a:ext cx="3581400" cy="54375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구부러짐 33">
            <a:extLst>
              <a:ext uri="{FF2B5EF4-FFF2-40B4-BE49-F238E27FC236}">
                <a16:creationId xmlns:a16="http://schemas.microsoft.com/office/drawing/2014/main" id="{546DDCD6-1E56-604D-3776-B15A2B35AC89}"/>
              </a:ext>
            </a:extLst>
          </p:cNvPr>
          <p:cNvCxnSpPr>
            <a:cxnSpLocks/>
            <a:stCxn id="33" idx="4"/>
            <a:endCxn id="35" idx="0"/>
          </p:cNvCxnSpPr>
          <p:nvPr/>
        </p:nvCxnSpPr>
        <p:spPr>
          <a:xfrm rot="16200000" flipH="1">
            <a:off x="6694840" y="6526052"/>
            <a:ext cx="1012121" cy="2819400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6D74BC8-E933-EC43-E50E-BE40B93DC55B}"/>
              </a:ext>
            </a:extLst>
          </p:cNvPr>
          <p:cNvSpPr txBox="1"/>
          <p:nvPr/>
        </p:nvSpPr>
        <p:spPr>
          <a:xfrm>
            <a:off x="5943600" y="8441813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</a:rPr>
              <a:t>검거율을 오름차순으로 </a:t>
            </a:r>
            <a:r>
              <a:rPr lang="en-US" altLang="ko-KR" sz="2400" b="1" dirty="0">
                <a:solidFill>
                  <a:schemeClr val="accent2"/>
                </a:solidFill>
              </a:rPr>
              <a:t>TOP6</a:t>
            </a:r>
            <a:r>
              <a:rPr lang="ko-KR" altLang="en-US" sz="2400" b="1" dirty="0">
                <a:solidFill>
                  <a:schemeClr val="accent2"/>
                </a:solidFill>
              </a:rPr>
              <a:t> 나타내기</a:t>
            </a:r>
          </a:p>
        </p:txBody>
      </p:sp>
    </p:spTree>
    <p:extLst>
      <p:ext uri="{BB962C8B-B14F-4D97-AF65-F5344CB8AC3E}">
        <p14:creationId xmlns:p14="http://schemas.microsoft.com/office/powerpoint/2010/main" val="1586488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5B620AC6-4D61-416F-94EF-1C7B6ACF9B3B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CBFA01D-E741-4951-9256-7873CABA3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F689684-335A-C967-65C8-F8957F04AE56}"/>
              </a:ext>
            </a:extLst>
          </p:cNvPr>
          <p:cNvGrpSpPr/>
          <p:nvPr/>
        </p:nvGrpSpPr>
        <p:grpSpPr>
          <a:xfrm>
            <a:off x="685800" y="1104900"/>
            <a:ext cx="12149897" cy="4495066"/>
            <a:chOff x="685800" y="1104900"/>
            <a:chExt cx="12149897" cy="449506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07DB844-00E2-A2E3-47FA-FB2351DB1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1104900"/>
              <a:ext cx="4589371" cy="512352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D67CECC-7D5F-74E6-FF21-C5317A636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6577" y="1735548"/>
              <a:ext cx="4251963" cy="58855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FC6C467-8E20-78F9-E4CD-20E3CA517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6577" y="2442396"/>
              <a:ext cx="12009120" cy="315757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517CEDC-2FD2-F7B7-AE21-90B0B43E9198}"/>
                </a:ext>
              </a:extLst>
            </p:cNvPr>
            <p:cNvSpPr/>
            <p:nvPr/>
          </p:nvSpPr>
          <p:spPr>
            <a:xfrm>
              <a:off x="914400" y="2338489"/>
              <a:ext cx="5040823" cy="5123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b="1" dirty="0">
                  <a:solidFill>
                    <a:schemeClr val="tx1"/>
                  </a:solidFill>
                </a:rPr>
                <a:t>검거율이 낮은 </a:t>
              </a:r>
              <a:r>
                <a:rPr kumimoji="1" lang="en-US" altLang="ko-Kore-KR" b="1" dirty="0">
                  <a:solidFill>
                    <a:schemeClr val="tx1"/>
                  </a:solidFill>
                </a:rPr>
                <a:t>7</a:t>
              </a:r>
              <a:r>
                <a:rPr kumimoji="1" lang="ko-KR" altLang="en-US" b="1" dirty="0">
                  <a:solidFill>
                    <a:schemeClr val="tx1"/>
                  </a:solidFill>
                </a:rPr>
                <a:t>개 자치구의 </a:t>
              </a:r>
              <a:r>
                <a:rPr kumimoji="1" lang="en-US" altLang="ko-KR" b="1" dirty="0">
                  <a:solidFill>
                    <a:schemeClr val="tx1"/>
                  </a:solidFill>
                </a:rPr>
                <a:t>5</a:t>
              </a:r>
              <a:r>
                <a:rPr kumimoji="1" lang="ko-KR" altLang="en-US" b="1" dirty="0">
                  <a:solidFill>
                    <a:schemeClr val="tx1"/>
                  </a:solidFill>
                </a:rPr>
                <a:t>대 </a:t>
              </a:r>
              <a:r>
                <a:rPr kumimoji="1" lang="ko-KR" altLang="en-US" b="1" dirty="0" err="1">
                  <a:solidFill>
                    <a:schemeClr val="tx1"/>
                  </a:solidFill>
                </a:rPr>
                <a:t>검거율</a:t>
              </a:r>
              <a:r>
                <a:rPr kumimoji="1" lang="ko-KR" altLang="en-US" b="1" dirty="0">
                  <a:solidFill>
                    <a:schemeClr val="tx1"/>
                  </a:solidFill>
                </a:rPr>
                <a:t> 비교</a:t>
              </a:r>
              <a:endParaRPr kumimoji="1" lang="ko-Kore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C65F47F-C3E7-4C1E-B4A4-23C48427CA53}"/>
              </a:ext>
            </a:extLst>
          </p:cNvPr>
          <p:cNvGrpSpPr/>
          <p:nvPr/>
        </p:nvGrpSpPr>
        <p:grpSpPr>
          <a:xfrm>
            <a:off x="8610600" y="1020952"/>
            <a:ext cx="8850823" cy="8998404"/>
            <a:chOff x="10668000" y="3110882"/>
            <a:chExt cx="6564823" cy="66284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8229FD8-E943-997D-1AFC-BF67109B9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68000" y="3110882"/>
              <a:ext cx="6564823" cy="662845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6A01675-8F3F-44EA-8385-109288F40BA3}"/>
                </a:ext>
              </a:extLst>
            </p:cNvPr>
            <p:cNvGrpSpPr/>
            <p:nvPr/>
          </p:nvGrpSpPr>
          <p:grpSpPr>
            <a:xfrm>
              <a:off x="13182600" y="4177824"/>
              <a:ext cx="2438400" cy="2844283"/>
              <a:chOff x="13106400" y="4209990"/>
              <a:chExt cx="2438400" cy="284428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2331F7-078E-F645-3D53-8C1BF71F7D25}"/>
                  </a:ext>
                </a:extLst>
              </p:cNvPr>
              <p:cNvSpPr txBox="1"/>
              <p:nvPr/>
            </p:nvSpPr>
            <p:spPr>
              <a:xfrm>
                <a:off x="13106400" y="4209990"/>
                <a:ext cx="2438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>
                    <a:solidFill>
                      <a:srgbClr val="008000"/>
                    </a:solidFill>
                  </a:rPr>
                  <a:t>범죄 발생 합계</a:t>
                </a:r>
                <a:endParaRPr lang="en-US" altLang="ko-KR" sz="2400" b="1" dirty="0">
                  <a:solidFill>
                    <a:srgbClr val="008000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C7B64F-8CE6-4960-1549-DB8DDBCF01A4}"/>
                  </a:ext>
                </a:extLst>
              </p:cNvPr>
              <p:cNvSpPr txBox="1"/>
              <p:nvPr/>
            </p:nvSpPr>
            <p:spPr>
              <a:xfrm>
                <a:off x="13106400" y="6592608"/>
                <a:ext cx="2438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>
                    <a:solidFill>
                      <a:srgbClr val="4123F5"/>
                    </a:solidFill>
                  </a:rPr>
                  <a:t>범죄 검거 합계</a:t>
                </a:r>
                <a:endParaRPr lang="en-US" altLang="ko-KR" sz="2400" b="1" dirty="0">
                  <a:solidFill>
                    <a:srgbClr val="4123F5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8323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1CBAB2C-3135-4E74-A0B7-BF3D877CD008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3CE7E9BC-A5B7-4C75-A6AA-74C68778A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9C1871-2D38-47CA-A195-4CA83E61001F}"/>
              </a:ext>
            </a:extLst>
          </p:cNvPr>
          <p:cNvSpPr txBox="1"/>
          <p:nvPr/>
        </p:nvSpPr>
        <p:spPr>
          <a:xfrm>
            <a:off x="841817" y="1093974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+mj-ea"/>
                <a:ea typeface="+mj-ea"/>
                <a:cs typeface="Malgun Gothic Semilight" panose="020B0502040204020203" pitchFamily="50" charset="-127"/>
              </a:rPr>
              <a:t>2021</a:t>
            </a:r>
            <a:r>
              <a:rPr lang="ko-KR" altLang="en-US" sz="3200" b="1" dirty="0">
                <a:latin typeface="+mj-ea"/>
                <a:ea typeface="+mj-ea"/>
                <a:cs typeface="Malgun Gothic Semilight" panose="020B0502040204020203" pitchFamily="50" charset="-127"/>
              </a:rPr>
              <a:t>년 범죄 검거율을 나타낸 지도</a:t>
            </a:r>
            <a:endParaRPr lang="en-US" altLang="ko-KR" sz="3200" b="1" dirty="0"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D6C6D9-6D4C-8CFA-A429-E9C2DD8C3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296" y="1943100"/>
            <a:ext cx="12761408" cy="763474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D047343-84C1-43ED-836D-E9266A08CDEB}"/>
              </a:ext>
            </a:extLst>
          </p:cNvPr>
          <p:cNvGrpSpPr/>
          <p:nvPr/>
        </p:nvGrpSpPr>
        <p:grpSpPr>
          <a:xfrm>
            <a:off x="11506200" y="2933700"/>
            <a:ext cx="5791200" cy="1239424"/>
            <a:chOff x="11277600" y="3488578"/>
            <a:chExt cx="5791200" cy="12394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AB69CEC-4E8C-4A8E-BF3C-F1EC48DC863C}"/>
                </a:ext>
              </a:extLst>
            </p:cNvPr>
            <p:cNvSpPr/>
            <p:nvPr/>
          </p:nvSpPr>
          <p:spPr>
            <a:xfrm>
              <a:off x="11277600" y="3488578"/>
              <a:ext cx="5791200" cy="1239424"/>
            </a:xfrm>
            <a:prstGeom prst="rect">
              <a:avLst/>
            </a:prstGeom>
            <a:ln w="76200">
              <a:solidFill>
                <a:schemeClr val="accent6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7FFFD5-B9B3-4BEC-A961-4E7478421C04}"/>
                </a:ext>
              </a:extLst>
            </p:cNvPr>
            <p:cNvSpPr txBox="1"/>
            <p:nvPr/>
          </p:nvSpPr>
          <p:spPr>
            <a:xfrm>
              <a:off x="11430000" y="3724381"/>
              <a:ext cx="5334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/>
                <a:t>종로구</a:t>
              </a:r>
              <a:r>
                <a:rPr lang="en-US" altLang="ko-KR" sz="2400" dirty="0"/>
                <a:t>, </a:t>
              </a:r>
              <a:r>
                <a:rPr lang="ko-KR" altLang="en-US" sz="2400" dirty="0"/>
                <a:t>강북구</a:t>
              </a:r>
              <a:r>
                <a:rPr lang="en-US" altLang="ko-KR" sz="2400" dirty="0"/>
                <a:t>, </a:t>
              </a:r>
              <a:r>
                <a:rPr lang="ko-KR" altLang="en-US" sz="2400" dirty="0"/>
                <a:t>강서구</a:t>
              </a:r>
              <a:r>
                <a:rPr lang="en-US" altLang="ko-KR" sz="2400" dirty="0"/>
                <a:t>,  </a:t>
              </a:r>
              <a:r>
                <a:rPr lang="ko-KR" altLang="en-US" sz="2400" dirty="0"/>
                <a:t>중랑구의 검거율이 높음을 알 수 있음</a:t>
              </a:r>
              <a:endParaRPr lang="en-US" altLang="ko-K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54871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E89ECB4-E0EE-4C63-A7A4-2373C09AE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" b="1791"/>
          <a:stretch/>
        </p:blipFill>
        <p:spPr>
          <a:xfrm>
            <a:off x="2895600" y="2019815"/>
            <a:ext cx="13004925" cy="7486650"/>
          </a:xfrm>
          <a:prstGeom prst="rect">
            <a:avLst/>
          </a:prstGeom>
        </p:spPr>
      </p:pic>
      <p:grpSp>
        <p:nvGrpSpPr>
          <p:cNvPr id="5" name="그룹 1001">
            <a:extLst>
              <a:ext uri="{FF2B5EF4-FFF2-40B4-BE49-F238E27FC236}">
                <a16:creationId xmlns:a16="http://schemas.microsoft.com/office/drawing/2014/main" id="{A70D5E52-2AC8-4879-8524-A42924F3FA55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9960DD09-BC9A-4296-B224-AEEB78ACC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FB42E5B-A4E9-4417-8A11-30B57804C530}"/>
              </a:ext>
            </a:extLst>
          </p:cNvPr>
          <p:cNvSpPr txBox="1"/>
          <p:nvPr/>
        </p:nvSpPr>
        <p:spPr>
          <a:xfrm>
            <a:off x="841816" y="1303524"/>
            <a:ext cx="9216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+mj-ea"/>
                <a:ea typeface="+mj-ea"/>
                <a:cs typeface="Malgun Gothic Semilight" panose="020B0502040204020203" pitchFamily="50" charset="-127"/>
              </a:rPr>
              <a:t>범죄 발생 </a:t>
            </a:r>
            <a:r>
              <a:rPr lang="ko-KR" altLang="en-US" sz="3200" b="1" dirty="0" err="1">
                <a:latin typeface="+mj-ea"/>
                <a:ea typeface="+mj-ea"/>
                <a:cs typeface="Malgun Gothic Semilight" panose="020B0502040204020203" pitchFamily="50" charset="-127"/>
              </a:rPr>
              <a:t>장소별</a:t>
            </a:r>
            <a:r>
              <a:rPr lang="ko-KR" altLang="en-US" sz="3200" b="1" dirty="0">
                <a:latin typeface="+mj-ea"/>
                <a:ea typeface="+mj-ea"/>
                <a:cs typeface="Malgun Gothic Semilight" panose="020B0502040204020203" pitchFamily="50" charset="-127"/>
              </a:rPr>
              <a:t> 현황을 스택 막대 그래프로 분석 </a:t>
            </a:r>
            <a:endParaRPr lang="en-US" altLang="ko-KR" sz="3200" b="1" dirty="0"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086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6F1ACC-7C36-4C33-A182-CE0F7801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070" y="4049877"/>
            <a:ext cx="12688841" cy="2187246"/>
          </a:xfrm>
        </p:spPr>
        <p:txBody>
          <a:bodyPr>
            <a:noAutofit/>
          </a:bodyPr>
          <a:lstStyle/>
          <a:p>
            <a:r>
              <a:rPr lang="ko-KR" altLang="en-US" sz="6000" b="1" dirty="0">
                <a:latin typeface="+mj-ea"/>
              </a:rPr>
              <a:t>범죄 발생률과 </a:t>
            </a:r>
            <a:br>
              <a:rPr lang="en-US" altLang="ko-KR" sz="6000" b="1" dirty="0">
                <a:latin typeface="+mj-ea"/>
              </a:rPr>
            </a:br>
            <a:r>
              <a:rPr lang="ko-KR" altLang="en-US" sz="6000" b="1" dirty="0">
                <a:latin typeface="+mj-ea"/>
              </a:rPr>
              <a:t>안심 귀가 서비스 이용률 비교 분석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3A36844-90FC-20F1-8B01-A98F29BF71AB}"/>
              </a:ext>
            </a:extLst>
          </p:cNvPr>
          <p:cNvGrpSpPr/>
          <p:nvPr/>
        </p:nvGrpSpPr>
        <p:grpSpPr>
          <a:xfrm>
            <a:off x="381000" y="419100"/>
            <a:ext cx="3070789" cy="2954295"/>
            <a:chOff x="5662049" y="1861334"/>
            <a:chExt cx="1177774" cy="1133094"/>
          </a:xfrm>
          <a:solidFill>
            <a:srgbClr val="7DABD0">
              <a:alpha val="40000"/>
            </a:srgbClr>
          </a:solidFill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9395548A-08CA-69D6-5E32-CAD90A9AD33E}"/>
                </a:ext>
              </a:extLst>
            </p:cNvPr>
            <p:cNvSpPr/>
            <p:nvPr/>
          </p:nvSpPr>
          <p:spPr>
            <a:xfrm>
              <a:off x="6000923" y="2131416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5CFEE86-49FF-8035-4362-0E3BFF358B12}"/>
                </a:ext>
              </a:extLst>
            </p:cNvPr>
            <p:cNvSpPr/>
            <p:nvPr/>
          </p:nvSpPr>
          <p:spPr>
            <a:xfrm>
              <a:off x="5929619" y="1861334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7906B7B-C5F2-57DC-C16D-2736EF834213}"/>
                </a:ext>
              </a:extLst>
            </p:cNvPr>
            <p:cNvSpPr/>
            <p:nvPr/>
          </p:nvSpPr>
          <p:spPr>
            <a:xfrm>
              <a:off x="5662049" y="1921694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BCC93E9-5351-DCE3-47A1-1459AE47020B}"/>
                </a:ext>
              </a:extLst>
            </p:cNvPr>
            <p:cNvSpPr/>
            <p:nvPr/>
          </p:nvSpPr>
          <p:spPr>
            <a:xfrm>
              <a:off x="5804659" y="2107303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254DD83-1679-2601-98EB-E00D26E06E2C}"/>
                </a:ext>
              </a:extLst>
            </p:cNvPr>
            <p:cNvSpPr/>
            <p:nvPr/>
          </p:nvSpPr>
          <p:spPr>
            <a:xfrm>
              <a:off x="6000924" y="2022830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BC7B96F-8ECB-6342-C83E-0E5F4552EBEA}"/>
                </a:ext>
              </a:extLst>
            </p:cNvPr>
            <p:cNvSpPr/>
            <p:nvPr/>
          </p:nvSpPr>
          <p:spPr>
            <a:xfrm>
              <a:off x="5858314" y="1945807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B81C37B-F4AC-F9A7-0AF8-AF19422C725A}"/>
                </a:ext>
              </a:extLst>
            </p:cNvPr>
            <p:cNvSpPr/>
            <p:nvPr/>
          </p:nvSpPr>
          <p:spPr>
            <a:xfrm>
              <a:off x="5715704" y="2155529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E1E0901-D7D2-F743-FED9-EC4610254DA0}"/>
              </a:ext>
            </a:extLst>
          </p:cNvPr>
          <p:cNvSpPr txBox="1"/>
          <p:nvPr/>
        </p:nvSpPr>
        <p:spPr>
          <a:xfrm>
            <a:off x="1639231" y="1305607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200" b="1" dirty="0"/>
              <a:t>5</a:t>
            </a:r>
            <a:endParaRPr kumimoji="1" lang="ko-Kore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229371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5B620AC6-4D61-416F-94EF-1C7B6ACF9B3B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CBFA01D-E741-4951-9256-7873CABA3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3BAB085-151D-C9E1-2FD5-D123A241A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77" y="2091193"/>
            <a:ext cx="2874526" cy="4615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5F2196-01D9-F027-A645-C4035AB00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210" y="2575560"/>
            <a:ext cx="13286380" cy="23696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88A8B7-F1B0-1CC3-1D4F-1F8D82564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961" y="1778192"/>
            <a:ext cx="11115682" cy="7588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724BB5-43D5-2A5D-9541-69BABE3FD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1160844"/>
            <a:ext cx="6705600" cy="4774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953A1FE-828E-30D0-33C3-27CB4D99D1E5}"/>
              </a:ext>
            </a:extLst>
          </p:cNvPr>
          <p:cNvSpPr txBox="1"/>
          <p:nvPr/>
        </p:nvSpPr>
        <p:spPr>
          <a:xfrm>
            <a:off x="13037658" y="7325552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</a:rPr>
              <a:t>최대 이용 실적</a:t>
            </a:r>
            <a:endParaRPr lang="en-US" altLang="ko-KR" sz="2400" b="1" dirty="0">
              <a:solidFill>
                <a:schemeClr val="accent2"/>
              </a:solidFill>
            </a:endParaRPr>
          </a:p>
        </p:txBody>
      </p: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33389E49-FAAE-6B6D-E284-74CEA0058DD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505322" y="6017426"/>
            <a:ext cx="1813688" cy="802563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172B51-FCCF-B9C9-43F2-CA79F6873CFE}"/>
              </a:ext>
            </a:extLst>
          </p:cNvPr>
          <p:cNvSpPr/>
          <p:nvPr/>
        </p:nvSpPr>
        <p:spPr>
          <a:xfrm>
            <a:off x="6888893" y="8507815"/>
            <a:ext cx="11353800" cy="1093091"/>
          </a:xfrm>
          <a:prstGeom prst="rect">
            <a:avLst/>
          </a:prstGeom>
          <a:noFill/>
          <a:ln w="6032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6524511-932E-14AD-DEBB-B1C08F2A5AF1}"/>
              </a:ext>
            </a:extLst>
          </p:cNvPr>
          <p:cNvSpPr/>
          <p:nvPr/>
        </p:nvSpPr>
        <p:spPr>
          <a:xfrm>
            <a:off x="7159961" y="8724900"/>
            <a:ext cx="6175039" cy="304800"/>
          </a:xfrm>
          <a:prstGeom prst="rect">
            <a:avLst/>
          </a:prstGeom>
          <a:solidFill>
            <a:srgbClr val="FFFF00">
              <a:alpha val="201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C45FAD7-B7D4-A9E9-0747-9F9EB73A67D4}"/>
              </a:ext>
            </a:extLst>
          </p:cNvPr>
          <p:cNvCxnSpPr>
            <a:cxnSpLocks/>
          </p:cNvCxnSpPr>
          <p:nvPr/>
        </p:nvCxnSpPr>
        <p:spPr>
          <a:xfrm>
            <a:off x="13412166" y="2383004"/>
            <a:ext cx="1675434" cy="4415402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DFA16DC-F0D1-6163-F56F-EA6967EDB8FB}"/>
              </a:ext>
            </a:extLst>
          </p:cNvPr>
          <p:cNvSpPr txBox="1"/>
          <p:nvPr/>
        </p:nvSpPr>
        <p:spPr>
          <a:xfrm rot="20111658">
            <a:off x="14200147" y="3468980"/>
            <a:ext cx="677108" cy="96436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ko-Kore-KR" altLang="en-US" sz="3200" b="1" dirty="0">
                <a:solidFill>
                  <a:srgbClr val="FF0000"/>
                </a:solidFill>
              </a:rPr>
              <a:t>하락</a:t>
            </a:r>
          </a:p>
        </p:txBody>
      </p:sp>
    </p:spTree>
    <p:extLst>
      <p:ext uri="{BB962C8B-B14F-4D97-AF65-F5344CB8AC3E}">
        <p14:creationId xmlns:p14="http://schemas.microsoft.com/office/powerpoint/2010/main" val="17812216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5B620AC6-4D61-416F-94EF-1C7B6ACF9B3B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CBFA01D-E741-4951-9256-7873CABA3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BF70F7E-B59D-D2EA-99EB-F77C9B4CA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90" y="2095500"/>
            <a:ext cx="5567862" cy="4615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C84486B-1EF6-6DE9-47EE-D1B14A423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" y="1160844"/>
            <a:ext cx="8382001" cy="5968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7A4FF3-1090-FE60-D235-249B660AB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781299"/>
            <a:ext cx="13411200" cy="17352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E7FFCC-3AA5-CE17-64DF-6D203D380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948" y="1728063"/>
            <a:ext cx="10649053" cy="806572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D6C2866-5E0D-97D6-71A5-AAD435566C1C}"/>
              </a:ext>
            </a:extLst>
          </p:cNvPr>
          <p:cNvGrpSpPr/>
          <p:nvPr/>
        </p:nvGrpSpPr>
        <p:grpSpPr>
          <a:xfrm>
            <a:off x="11963400" y="2362199"/>
            <a:ext cx="6722076" cy="838200"/>
            <a:chOff x="7679724" y="7373524"/>
            <a:chExt cx="6722076" cy="8382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0FCEE7-C6F4-98CD-ADEB-E3ACEABE0A23}"/>
                </a:ext>
              </a:extLst>
            </p:cNvPr>
            <p:cNvSpPr/>
            <p:nvPr/>
          </p:nvSpPr>
          <p:spPr>
            <a:xfrm>
              <a:off x="7679724" y="7373524"/>
              <a:ext cx="5076333" cy="838200"/>
            </a:xfrm>
            <a:prstGeom prst="rect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A3445E-2D28-1645-98CD-3060AFF9CEFF}"/>
                </a:ext>
              </a:extLst>
            </p:cNvPr>
            <p:cNvSpPr txBox="1"/>
            <p:nvPr/>
          </p:nvSpPr>
          <p:spPr>
            <a:xfrm>
              <a:off x="7924800" y="7561791"/>
              <a:ext cx="6477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범죄 </a:t>
              </a:r>
              <a:r>
                <a:rPr lang="ko-KR" altLang="en-US" sz="2400" b="1" dirty="0" err="1"/>
                <a:t>발생건</a:t>
              </a:r>
              <a:r>
                <a:rPr lang="ko-KR" altLang="en-US" sz="2400" b="1" dirty="0"/>
                <a:t> 데이터 프레임 시각화</a:t>
              </a:r>
              <a:endParaRPr lang="en-US" altLang="ko-KR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85667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5B620AC6-4D61-416F-94EF-1C7B6ACF9B3B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CBFA01D-E741-4951-9256-7873CABA3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BF70F7E-B59D-D2EA-99EB-F77C9B4CA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90" y="2095500"/>
            <a:ext cx="5567862" cy="4615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EC7B53A-A31C-E44C-81F7-5A6CEE593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683" y="2781300"/>
            <a:ext cx="11887200" cy="32121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D188AEF-7719-B533-6504-72C650179AD5}"/>
              </a:ext>
            </a:extLst>
          </p:cNvPr>
          <p:cNvSpPr txBox="1"/>
          <p:nvPr/>
        </p:nvSpPr>
        <p:spPr>
          <a:xfrm>
            <a:off x="3048000" y="4195346"/>
            <a:ext cx="624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.</a:t>
            </a:r>
            <a:r>
              <a:rPr lang="en-US" altLang="ko-KR" sz="1600" b="1" dirty="0" err="1">
                <a:solidFill>
                  <a:srgbClr val="002060"/>
                </a:solidFill>
              </a:rPr>
              <a:t>twinx</a:t>
            </a:r>
            <a:r>
              <a:rPr lang="en-US" altLang="ko-KR" sz="1600" b="1" dirty="0">
                <a:solidFill>
                  <a:srgbClr val="002060"/>
                </a:solidFill>
              </a:rPr>
              <a:t> </a:t>
            </a:r>
            <a:r>
              <a:rPr lang="ko-KR" altLang="en-US" sz="1600" b="1" dirty="0">
                <a:solidFill>
                  <a:srgbClr val="002060"/>
                </a:solidFill>
              </a:rPr>
              <a:t>메소드를 사용해서 </a:t>
            </a:r>
            <a:r>
              <a:rPr lang="en-US" altLang="ko-KR" sz="1600" b="1" dirty="0">
                <a:solidFill>
                  <a:srgbClr val="002060"/>
                </a:solidFill>
              </a:rPr>
              <a:t>x</a:t>
            </a:r>
            <a:r>
              <a:rPr lang="ko-KR" altLang="en-US" sz="1600" b="1" dirty="0">
                <a:solidFill>
                  <a:srgbClr val="002060"/>
                </a:solidFill>
              </a:rPr>
              <a:t>축만 공유하고 </a:t>
            </a:r>
            <a:r>
              <a:rPr lang="en-US" altLang="ko-KR" sz="1600" b="1" dirty="0">
                <a:solidFill>
                  <a:srgbClr val="002060"/>
                </a:solidFill>
              </a:rPr>
              <a:t>y</a:t>
            </a:r>
            <a:r>
              <a:rPr lang="ko-KR" altLang="en-US" sz="1600" b="1" dirty="0">
                <a:solidFill>
                  <a:srgbClr val="002060"/>
                </a:solidFill>
              </a:rPr>
              <a:t>축을 따로 </a:t>
            </a:r>
            <a:r>
              <a:rPr lang="ko-KR" altLang="en-US" sz="1600" b="1" dirty="0" err="1">
                <a:solidFill>
                  <a:srgbClr val="002060"/>
                </a:solidFill>
              </a:rPr>
              <a:t>쓰게함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EBFED6-021A-5576-7F2D-EE963BD0268F}"/>
              </a:ext>
            </a:extLst>
          </p:cNvPr>
          <p:cNvSpPr txBox="1"/>
          <p:nvPr/>
        </p:nvSpPr>
        <p:spPr>
          <a:xfrm>
            <a:off x="2819400" y="526214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Grid </a:t>
            </a:r>
            <a:r>
              <a:rPr lang="ko-KR" altLang="en-US" sz="1600" b="1" dirty="0">
                <a:solidFill>
                  <a:srgbClr val="002060"/>
                </a:solidFill>
              </a:rPr>
              <a:t>표시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7D503C-96AF-E702-2265-9B960F4D76C3}"/>
              </a:ext>
            </a:extLst>
          </p:cNvPr>
          <p:cNvSpPr txBox="1"/>
          <p:nvPr/>
        </p:nvSpPr>
        <p:spPr>
          <a:xfrm>
            <a:off x="5121362" y="4799465"/>
            <a:ext cx="4305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2060"/>
                </a:solidFill>
              </a:rPr>
              <a:t>범죄 발생 건수 </a:t>
            </a:r>
            <a:r>
              <a:rPr lang="en-US" altLang="ko-KR" sz="1600" b="1" dirty="0">
                <a:solidFill>
                  <a:srgbClr val="002060"/>
                </a:solidFill>
              </a:rPr>
              <a:t>y</a:t>
            </a:r>
            <a:r>
              <a:rPr lang="ko-KR" altLang="en-US" sz="1600" b="1" dirty="0">
                <a:solidFill>
                  <a:srgbClr val="002060"/>
                </a:solidFill>
              </a:rPr>
              <a:t>축 </a:t>
            </a:r>
            <a:r>
              <a:rPr lang="en-US" altLang="ko-KR" sz="1600" b="1" dirty="0">
                <a:solidFill>
                  <a:srgbClr val="002060"/>
                </a:solidFill>
              </a:rPr>
              <a:t>tick</a:t>
            </a:r>
            <a:r>
              <a:rPr lang="ko-KR" altLang="en-US" sz="1600" b="1" dirty="0">
                <a:solidFill>
                  <a:srgbClr val="002060"/>
                </a:solidFill>
              </a:rPr>
              <a:t>을 안쪽으로 넣음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E69BB18-68E6-434A-A215-06941699F217}"/>
              </a:ext>
            </a:extLst>
          </p:cNvPr>
          <p:cNvGrpSpPr/>
          <p:nvPr/>
        </p:nvGrpSpPr>
        <p:grpSpPr>
          <a:xfrm>
            <a:off x="762000" y="1093740"/>
            <a:ext cx="6553200" cy="655457"/>
            <a:chOff x="762000" y="1145685"/>
            <a:chExt cx="6019800" cy="49182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C84486B-1EF6-6DE9-47EE-D1B14A4235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8626" b="3341"/>
            <a:stretch/>
          </p:blipFill>
          <p:spPr>
            <a:xfrm>
              <a:off x="762000" y="1160844"/>
              <a:ext cx="762683" cy="46150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294423B-953C-4045-B0FC-84BA988D5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591" t="-3009" b="1"/>
            <a:stretch/>
          </p:blipFill>
          <p:spPr>
            <a:xfrm>
              <a:off x="1524000" y="1145685"/>
              <a:ext cx="5257800" cy="491824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3DCA3AD-C062-4B92-B492-D737F56D8CC6}"/>
              </a:ext>
            </a:extLst>
          </p:cNvPr>
          <p:cNvGrpSpPr/>
          <p:nvPr/>
        </p:nvGrpSpPr>
        <p:grpSpPr>
          <a:xfrm>
            <a:off x="8144719" y="743575"/>
            <a:ext cx="9609881" cy="9378325"/>
            <a:chOff x="9753600" y="4195346"/>
            <a:chExt cx="8001000" cy="592655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3C9AD27-C5C2-48F3-9984-3CE422F6F095}"/>
                </a:ext>
              </a:extLst>
            </p:cNvPr>
            <p:cNvGrpSpPr/>
            <p:nvPr/>
          </p:nvGrpSpPr>
          <p:grpSpPr>
            <a:xfrm>
              <a:off x="9753600" y="4838700"/>
              <a:ext cx="8001000" cy="5283199"/>
              <a:chOff x="8305800" y="4765912"/>
              <a:chExt cx="8001000" cy="528319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3CC20D2F-F9CF-A74D-CABB-E74E7CF69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82000" y="4765912"/>
                <a:ext cx="7924800" cy="5283199"/>
              </a:xfrm>
              <a:prstGeom prst="rect">
                <a:avLst/>
              </a:prstGeom>
            </p:spPr>
          </p:pic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4769A873-FE78-409B-B4F4-504A54E549CA}"/>
                  </a:ext>
                </a:extLst>
              </p:cNvPr>
              <p:cNvSpPr/>
              <p:nvPr/>
            </p:nvSpPr>
            <p:spPr>
              <a:xfrm>
                <a:off x="8305800" y="6819900"/>
                <a:ext cx="457200" cy="990600"/>
              </a:xfrm>
              <a:prstGeom prst="ellipse">
                <a:avLst/>
              </a:prstGeom>
              <a:noFill/>
              <a:ln w="57150">
                <a:solidFill>
                  <a:srgbClr val="EA3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74783105-1EA3-46D4-B6D8-75E4F36B136F}"/>
                  </a:ext>
                </a:extLst>
              </p:cNvPr>
              <p:cNvSpPr/>
              <p:nvPr/>
            </p:nvSpPr>
            <p:spPr>
              <a:xfrm>
                <a:off x="15627856" y="6819900"/>
                <a:ext cx="457200" cy="990600"/>
              </a:xfrm>
              <a:prstGeom prst="ellipse">
                <a:avLst/>
              </a:prstGeom>
              <a:noFill/>
              <a:ln w="5715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4792DA9-7435-4A17-86BE-32422AB5989F}"/>
                </a:ext>
              </a:extLst>
            </p:cNvPr>
            <p:cNvGrpSpPr/>
            <p:nvPr/>
          </p:nvGrpSpPr>
          <p:grpSpPr>
            <a:xfrm>
              <a:off x="16223061" y="4195346"/>
              <a:ext cx="1378456" cy="1859597"/>
              <a:chOff x="14706600" y="4133869"/>
              <a:chExt cx="1378456" cy="1859597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B2487AD3-8CDD-A805-6AEF-D014E33FB25C}"/>
                  </a:ext>
                </a:extLst>
              </p:cNvPr>
              <p:cNvSpPr/>
              <p:nvPr/>
            </p:nvSpPr>
            <p:spPr>
              <a:xfrm>
                <a:off x="14706600" y="5676900"/>
                <a:ext cx="332224" cy="316566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구부러짐 30">
                <a:extLst>
                  <a:ext uri="{FF2B5EF4-FFF2-40B4-BE49-F238E27FC236}">
                    <a16:creationId xmlns:a16="http://schemas.microsoft.com/office/drawing/2014/main" id="{A2C2BC5C-422B-4B2C-2BD2-9E67C24D779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4675356" y="4807456"/>
                <a:ext cx="1143000" cy="595888"/>
              </a:xfrm>
              <a:prstGeom prst="curvedConnector3">
                <a:avLst>
                  <a:gd name="adj1" fmla="val 50000"/>
                </a:avLst>
              </a:prstGeom>
              <a:ln w="28575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885CAF-435D-BB28-87C1-CB52E70FC877}"/>
                  </a:ext>
                </a:extLst>
              </p:cNvPr>
              <p:cNvSpPr txBox="1"/>
              <p:nvPr/>
            </p:nvSpPr>
            <p:spPr>
              <a:xfrm>
                <a:off x="15170656" y="4133869"/>
                <a:ext cx="914400" cy="461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accent2"/>
                    </a:solidFill>
                  </a:rPr>
                  <a:t>tick</a:t>
                </a:r>
                <a:endParaRPr lang="ko-KR" altLang="en-US" sz="2400" b="1" dirty="0">
                  <a:solidFill>
                    <a:schemeClr val="accent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852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979BB9-63EE-4D03-A17C-097F6FB20865}"/>
              </a:ext>
            </a:extLst>
          </p:cNvPr>
          <p:cNvSpPr txBox="1"/>
          <p:nvPr/>
        </p:nvSpPr>
        <p:spPr>
          <a:xfrm>
            <a:off x="826577" y="2400300"/>
            <a:ext cx="1475232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0" i="0" dirty="0">
                <a:effectLst/>
                <a:latin typeface="gg sans"/>
                <a:hlinkClick r:id="rId2" tooltip="https://www.yna.co.kr/view/AKR20221205140300055?input=1195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https://www.yna.co.kr/view/AKR20221205140300055?input=1195m</a:t>
            </a:r>
            <a:r>
              <a:rPr lang="ko-KR" altLang="en-US" sz="3200" b="0" i="0" dirty="0">
                <a:effectLst/>
                <a:latin typeface="gg sans"/>
              </a:rPr>
              <a:t> </a:t>
            </a:r>
            <a:r>
              <a:rPr lang="en-US" altLang="ko-KR" sz="3200" b="0" i="0" dirty="0">
                <a:effectLst/>
                <a:latin typeface="gg sans"/>
                <a:hlinkClick r:id="rId3" tooltip="https://news.kbs.co.kr/news/view.do?ncd=5617630&amp;ref=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https://news.kbs.co.kr/news/view.do?ncd=5617630&amp;ref=A</a:t>
            </a:r>
            <a:r>
              <a:rPr lang="ko-KR" altLang="en-US" sz="3200" b="0" i="0" dirty="0">
                <a:effectLst/>
                <a:latin typeface="gg sans"/>
              </a:rPr>
              <a:t> </a:t>
            </a:r>
            <a:r>
              <a:rPr lang="en-US" altLang="ko-KR" sz="3200" b="0" i="0" dirty="0">
                <a:effectLst/>
                <a:latin typeface="gg sans"/>
                <a:hlinkClick r:id="rId4" tooltip="https://www.newspim.com/news/view/2022092700094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https://www.newspim.com/news/view/20220927000949</a:t>
            </a:r>
            <a:r>
              <a:rPr lang="ko-KR" altLang="en-US" sz="3200" b="0" i="0" dirty="0">
                <a:effectLst/>
                <a:latin typeface="gg sans"/>
              </a:rPr>
              <a:t> </a:t>
            </a:r>
            <a:r>
              <a:rPr lang="en-US" altLang="ko-KR" sz="3200" b="0" i="0" dirty="0">
                <a:effectLst/>
                <a:latin typeface="gg sans"/>
              </a:rPr>
              <a:t>(</a:t>
            </a:r>
            <a:r>
              <a:rPr lang="ko-KR" altLang="en-US" sz="3200" b="0" i="0" dirty="0">
                <a:effectLst/>
                <a:latin typeface="gg sans"/>
              </a:rPr>
              <a:t>강도</a:t>
            </a:r>
            <a:r>
              <a:rPr lang="en-US" altLang="ko-KR" sz="3200" b="0" i="0" dirty="0">
                <a:effectLst/>
                <a:latin typeface="gg sans"/>
              </a:rPr>
              <a:t>) </a:t>
            </a:r>
          </a:p>
          <a:p>
            <a:r>
              <a:rPr lang="en-US" altLang="ko-KR" sz="3200" b="0" i="0" u="sng" dirty="0">
                <a:effectLst/>
                <a:latin typeface="gg sans"/>
                <a:hlinkClick r:id="rId5" tooltip="https://www.news1.kr/articles/48751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https://www.news1.kr/articles/4875113</a:t>
            </a:r>
            <a:r>
              <a:rPr lang="ko-KR" altLang="en-US" sz="3200" b="0" i="0" dirty="0">
                <a:effectLst/>
                <a:latin typeface="gg sans"/>
              </a:rPr>
              <a:t> </a:t>
            </a:r>
            <a:r>
              <a:rPr lang="en-US" altLang="ko-KR" sz="3200" b="0" i="0" dirty="0">
                <a:effectLst/>
                <a:latin typeface="gg sans"/>
              </a:rPr>
              <a:t>(</a:t>
            </a:r>
            <a:r>
              <a:rPr lang="ko-KR" altLang="en-US" sz="3200" b="0" i="0" dirty="0">
                <a:effectLst/>
                <a:latin typeface="gg sans"/>
              </a:rPr>
              <a:t>살인</a:t>
            </a:r>
            <a:r>
              <a:rPr lang="en-US" altLang="ko-KR" sz="3200" b="0" i="0" dirty="0">
                <a:effectLst/>
                <a:latin typeface="gg sans"/>
              </a:rPr>
              <a:t>) </a:t>
            </a:r>
          </a:p>
          <a:p>
            <a:r>
              <a:rPr lang="en-US" altLang="ko-KR" sz="3200" b="0" i="0" dirty="0">
                <a:effectLst/>
                <a:latin typeface="gg sans"/>
                <a:hlinkClick r:id="rId6" tooltip="https://www.sedaily.com/NewsView/26ERUOW0G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https://www.sedaily.com/NewsView/26ERUOW0G3</a:t>
            </a:r>
            <a:r>
              <a:rPr lang="ko-KR" altLang="en-US" sz="3200" b="0" i="0" dirty="0">
                <a:effectLst/>
                <a:latin typeface="gg sans"/>
              </a:rPr>
              <a:t> </a:t>
            </a:r>
            <a:r>
              <a:rPr lang="en-US" altLang="ko-KR" sz="3200" b="0" i="0" dirty="0">
                <a:effectLst/>
                <a:latin typeface="gg sans"/>
              </a:rPr>
              <a:t>(</a:t>
            </a:r>
            <a:r>
              <a:rPr lang="ko-KR" altLang="en-US" sz="3200" b="0" i="0" dirty="0">
                <a:effectLst/>
                <a:latin typeface="gg sans"/>
              </a:rPr>
              <a:t>강간</a:t>
            </a:r>
            <a:r>
              <a:rPr lang="en-US" altLang="ko-KR" sz="3200" b="0" i="0" dirty="0">
                <a:effectLst/>
                <a:latin typeface="gg sans"/>
              </a:rPr>
              <a:t>)</a:t>
            </a:r>
            <a:endParaRPr lang="ko-KR" altLang="en-US" sz="3200" dirty="0"/>
          </a:p>
        </p:txBody>
      </p:sp>
      <p:grpSp>
        <p:nvGrpSpPr>
          <p:cNvPr id="6" name="그룹 1001">
            <a:extLst>
              <a:ext uri="{FF2B5EF4-FFF2-40B4-BE49-F238E27FC236}">
                <a16:creationId xmlns:a16="http://schemas.microsoft.com/office/drawing/2014/main" id="{265DA15A-BEA8-4C55-B05C-FF6CFED40EC1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7" name="Object 3">
              <a:extLst>
                <a:ext uri="{FF2B5EF4-FFF2-40B4-BE49-F238E27FC236}">
                  <a16:creationId xmlns:a16="http://schemas.microsoft.com/office/drawing/2014/main" id="{2D70D591-3981-440C-90B2-9AC74ED63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A352DB-4615-4444-B02F-2BACD6E56136}"/>
              </a:ext>
            </a:extLst>
          </p:cNvPr>
          <p:cNvSpPr txBox="1"/>
          <p:nvPr/>
        </p:nvSpPr>
        <p:spPr>
          <a:xfrm>
            <a:off x="826577" y="1240691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+mj-ea"/>
                <a:ea typeface="+mj-ea"/>
              </a:rPr>
              <a:t>자료 출처</a:t>
            </a:r>
          </a:p>
        </p:txBody>
      </p:sp>
    </p:spTree>
    <p:extLst>
      <p:ext uri="{BB962C8B-B14F-4D97-AF65-F5344CB8AC3E}">
        <p14:creationId xmlns:p14="http://schemas.microsoft.com/office/powerpoint/2010/main" val="35094143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1C254-7B01-9E75-F0DC-5DDB4BEF5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45720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6000" b="1" dirty="0">
                <a:latin typeface="+mj-ea"/>
              </a:rPr>
              <a:t>Appendix</a:t>
            </a:r>
            <a:endParaRPr lang="ko-KR" altLang="en-US" sz="6000" b="1" dirty="0">
              <a:latin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B9342D-36FA-B07E-8F20-CB31528545AF}"/>
              </a:ext>
            </a:extLst>
          </p:cNvPr>
          <p:cNvGrpSpPr/>
          <p:nvPr/>
        </p:nvGrpSpPr>
        <p:grpSpPr>
          <a:xfrm>
            <a:off x="381000" y="419100"/>
            <a:ext cx="3070789" cy="2954295"/>
            <a:chOff x="5662049" y="1861334"/>
            <a:chExt cx="1177774" cy="1133094"/>
          </a:xfrm>
          <a:solidFill>
            <a:srgbClr val="7DABD0">
              <a:alpha val="40000"/>
            </a:srgbClr>
          </a:solidFill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BC1A48C9-81D7-2F34-0425-359EBD0C08E9}"/>
                </a:ext>
              </a:extLst>
            </p:cNvPr>
            <p:cNvSpPr/>
            <p:nvPr/>
          </p:nvSpPr>
          <p:spPr>
            <a:xfrm>
              <a:off x="6000923" y="2131416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9272A55-E521-65F5-AA37-353202E8A5B9}"/>
                </a:ext>
              </a:extLst>
            </p:cNvPr>
            <p:cNvSpPr/>
            <p:nvPr/>
          </p:nvSpPr>
          <p:spPr>
            <a:xfrm>
              <a:off x="5929619" y="1861334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A050019-C732-66F9-7DC4-E9F392D62674}"/>
                </a:ext>
              </a:extLst>
            </p:cNvPr>
            <p:cNvSpPr/>
            <p:nvPr/>
          </p:nvSpPr>
          <p:spPr>
            <a:xfrm>
              <a:off x="5662049" y="1921694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C53FD7A-9E95-6758-4575-0BAAAEB05762}"/>
                </a:ext>
              </a:extLst>
            </p:cNvPr>
            <p:cNvSpPr/>
            <p:nvPr/>
          </p:nvSpPr>
          <p:spPr>
            <a:xfrm>
              <a:off x="5804659" y="2107303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CA2F584-9439-B49D-297A-75DA97DFF9DA}"/>
                </a:ext>
              </a:extLst>
            </p:cNvPr>
            <p:cNvSpPr/>
            <p:nvPr/>
          </p:nvSpPr>
          <p:spPr>
            <a:xfrm>
              <a:off x="6000924" y="2022830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CD8EB17-9354-5D18-F75A-BA09F02FC045}"/>
                </a:ext>
              </a:extLst>
            </p:cNvPr>
            <p:cNvSpPr/>
            <p:nvPr/>
          </p:nvSpPr>
          <p:spPr>
            <a:xfrm>
              <a:off x="5858314" y="1945807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29A622A-0E2C-EC1A-B462-052D97DF0770}"/>
                </a:ext>
              </a:extLst>
            </p:cNvPr>
            <p:cNvSpPr/>
            <p:nvPr/>
          </p:nvSpPr>
          <p:spPr>
            <a:xfrm>
              <a:off x="5715704" y="2155529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1BF817-12AA-47B6-6D67-18DB1DE100A2}"/>
              </a:ext>
            </a:extLst>
          </p:cNvPr>
          <p:cNvSpPr txBox="1"/>
          <p:nvPr/>
        </p:nvSpPr>
        <p:spPr>
          <a:xfrm>
            <a:off x="1643342" y="1478597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200" b="1" dirty="0"/>
              <a:t>*</a:t>
            </a:r>
            <a:endParaRPr kumimoji="1" lang="ko-Kore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546158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6F1ACC-7C36-4C33-A182-CE0F7801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0" y="4572000"/>
            <a:ext cx="8686800" cy="1143000"/>
          </a:xfrm>
        </p:spPr>
        <p:txBody>
          <a:bodyPr>
            <a:noAutofit/>
          </a:bodyPr>
          <a:lstStyle/>
          <a:p>
            <a:r>
              <a:rPr lang="ko-KR" altLang="en-US" sz="6000" b="1" dirty="0">
                <a:latin typeface="+mj-ea"/>
                <a:ea typeface="+mj-ea"/>
              </a:rPr>
              <a:t>전국 범죄 발생 나타내기 </a:t>
            </a:r>
            <a:endParaRPr lang="en-US" altLang="ko-KR" sz="6000" b="1" dirty="0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2D63FA6-7937-708B-7F0A-7640A9AC3BB4}"/>
              </a:ext>
            </a:extLst>
          </p:cNvPr>
          <p:cNvGrpSpPr/>
          <p:nvPr/>
        </p:nvGrpSpPr>
        <p:grpSpPr>
          <a:xfrm>
            <a:off x="381000" y="419100"/>
            <a:ext cx="3070789" cy="2954295"/>
            <a:chOff x="5662049" y="1861334"/>
            <a:chExt cx="1177774" cy="1133094"/>
          </a:xfrm>
          <a:solidFill>
            <a:srgbClr val="7DABD0">
              <a:alpha val="40000"/>
            </a:srgbClr>
          </a:solidFill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E761F1D-2714-2414-7876-E246C37A15B1}"/>
                </a:ext>
              </a:extLst>
            </p:cNvPr>
            <p:cNvSpPr/>
            <p:nvPr/>
          </p:nvSpPr>
          <p:spPr>
            <a:xfrm>
              <a:off x="6000923" y="2131416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5E05484-EB2A-1F61-50E8-9C3E11DBB961}"/>
                </a:ext>
              </a:extLst>
            </p:cNvPr>
            <p:cNvSpPr/>
            <p:nvPr/>
          </p:nvSpPr>
          <p:spPr>
            <a:xfrm>
              <a:off x="5929619" y="1861334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A827E45-6E2E-C813-2D34-1927C8B30977}"/>
                </a:ext>
              </a:extLst>
            </p:cNvPr>
            <p:cNvSpPr/>
            <p:nvPr/>
          </p:nvSpPr>
          <p:spPr>
            <a:xfrm>
              <a:off x="5662049" y="1921694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7882ECC-9010-259C-F1CB-190CFDF6BD9B}"/>
                </a:ext>
              </a:extLst>
            </p:cNvPr>
            <p:cNvSpPr/>
            <p:nvPr/>
          </p:nvSpPr>
          <p:spPr>
            <a:xfrm>
              <a:off x="5804659" y="2107303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BA58CC8-5740-8C24-2C6D-83073A1D78C0}"/>
                </a:ext>
              </a:extLst>
            </p:cNvPr>
            <p:cNvSpPr/>
            <p:nvPr/>
          </p:nvSpPr>
          <p:spPr>
            <a:xfrm>
              <a:off x="6000924" y="2022830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2BBCD63-3741-F9AE-CDD4-FBB792947295}"/>
                </a:ext>
              </a:extLst>
            </p:cNvPr>
            <p:cNvSpPr/>
            <p:nvPr/>
          </p:nvSpPr>
          <p:spPr>
            <a:xfrm>
              <a:off x="5858314" y="1945807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8480ECA-E3A9-B061-46D5-93F7E7D17A24}"/>
                </a:ext>
              </a:extLst>
            </p:cNvPr>
            <p:cNvSpPr/>
            <p:nvPr/>
          </p:nvSpPr>
          <p:spPr>
            <a:xfrm>
              <a:off x="5715704" y="2155529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ACF3D57-4A68-64EB-AD47-C2BA06DFE99D}"/>
              </a:ext>
            </a:extLst>
          </p:cNvPr>
          <p:cNvSpPr txBox="1"/>
          <p:nvPr/>
        </p:nvSpPr>
        <p:spPr>
          <a:xfrm>
            <a:off x="1639231" y="1305607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200" b="1" dirty="0"/>
              <a:t>1</a:t>
            </a:r>
            <a:endParaRPr kumimoji="1" lang="ko-Kore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520422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6F190E-9513-4452-D786-FB4F87FB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825" y="1177869"/>
            <a:ext cx="10467975" cy="53658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14165E-3417-DB3C-E165-2BC170C06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345" y="6543675"/>
            <a:ext cx="10458450" cy="3095625"/>
          </a:xfrm>
          <a:prstGeom prst="rect">
            <a:avLst/>
          </a:prstGeom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1DA1DBCC-3438-4292-91B4-32DFD32C80F5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8C811EC6-B72F-468B-8C1C-0F75D686B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A18FF27-0341-4EE1-A3D9-FF9C578301DF}"/>
              </a:ext>
            </a:extLst>
          </p:cNvPr>
          <p:cNvSpPr txBox="1"/>
          <p:nvPr/>
        </p:nvSpPr>
        <p:spPr>
          <a:xfrm>
            <a:off x="826576" y="1240691"/>
            <a:ext cx="5269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+mj-ea"/>
                <a:ea typeface="+mj-ea"/>
              </a:rPr>
              <a:t>학력별 인식변화</a:t>
            </a:r>
          </a:p>
        </p:txBody>
      </p:sp>
    </p:spTree>
    <p:extLst>
      <p:ext uri="{BB962C8B-B14F-4D97-AF65-F5344CB8AC3E}">
        <p14:creationId xmlns:p14="http://schemas.microsoft.com/office/powerpoint/2010/main" val="23533558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B58144-6DBB-129F-1F52-E7F02FF8E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586037"/>
            <a:ext cx="10906533" cy="5114925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C9FAD0E4-2C2D-4E42-8A6C-657173C58682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E5022B7F-9503-4F4F-A88B-8ECFE57E4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9A6C36-BC5C-4847-BA3B-FF040C1A8272}"/>
              </a:ext>
            </a:extLst>
          </p:cNvPr>
          <p:cNvSpPr txBox="1"/>
          <p:nvPr/>
        </p:nvSpPr>
        <p:spPr>
          <a:xfrm>
            <a:off x="826576" y="1240691"/>
            <a:ext cx="5269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+mj-ea"/>
                <a:ea typeface="+mj-ea"/>
              </a:rPr>
              <a:t>학력별 인식변화</a:t>
            </a:r>
          </a:p>
        </p:txBody>
      </p:sp>
    </p:spTree>
    <p:extLst>
      <p:ext uri="{BB962C8B-B14F-4D97-AF65-F5344CB8AC3E}">
        <p14:creationId xmlns:p14="http://schemas.microsoft.com/office/powerpoint/2010/main" val="11004641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B0CF55D-A4A2-405B-8B08-9239162A6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740283"/>
            <a:ext cx="10286619" cy="1657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4C0C58-02AC-F998-418C-5F8CA003C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552700"/>
            <a:ext cx="10728579" cy="7546467"/>
          </a:xfrm>
          <a:prstGeom prst="rect">
            <a:avLst/>
          </a:prstGeom>
        </p:spPr>
      </p:pic>
      <p:grpSp>
        <p:nvGrpSpPr>
          <p:cNvPr id="5" name="그룹 1001">
            <a:extLst>
              <a:ext uri="{FF2B5EF4-FFF2-40B4-BE49-F238E27FC236}">
                <a16:creationId xmlns:a16="http://schemas.microsoft.com/office/drawing/2014/main" id="{B63B802D-E13B-4248-881A-BD038B97D43F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7" name="Object 3">
              <a:extLst>
                <a:ext uri="{FF2B5EF4-FFF2-40B4-BE49-F238E27FC236}">
                  <a16:creationId xmlns:a16="http://schemas.microsoft.com/office/drawing/2014/main" id="{C9968D6C-820E-4C18-8FAF-70B4E3239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3E1BE2F-9701-402D-A8E9-E7A37D432CEB}"/>
              </a:ext>
            </a:extLst>
          </p:cNvPr>
          <p:cNvSpPr txBox="1"/>
          <p:nvPr/>
        </p:nvSpPr>
        <p:spPr>
          <a:xfrm>
            <a:off x="826576" y="1240691"/>
            <a:ext cx="5269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+mj-ea"/>
                <a:ea typeface="+mj-ea"/>
              </a:rPr>
              <a:t>연령대별 </a:t>
            </a:r>
            <a:r>
              <a:rPr lang="ko-KR" altLang="en-US" sz="3600" b="1" dirty="0">
                <a:latin typeface="+mj-ea"/>
                <a:ea typeface="+mj-ea"/>
              </a:rPr>
              <a:t>인식변화</a:t>
            </a:r>
          </a:p>
        </p:txBody>
      </p:sp>
    </p:spTree>
    <p:extLst>
      <p:ext uri="{BB962C8B-B14F-4D97-AF65-F5344CB8AC3E}">
        <p14:creationId xmlns:p14="http://schemas.microsoft.com/office/powerpoint/2010/main" val="4217399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FFFF47-128F-9CE4-1C41-E6AFEFC3B7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20"/>
          <a:stretch/>
        </p:blipFill>
        <p:spPr>
          <a:xfrm>
            <a:off x="6736077" y="6487601"/>
            <a:ext cx="10929159" cy="32278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FD4FF9-0B6D-9778-72D8-2E995DC25DBD}"/>
              </a:ext>
            </a:extLst>
          </p:cNvPr>
          <p:cNvSpPr txBox="1"/>
          <p:nvPr/>
        </p:nvSpPr>
        <p:spPr>
          <a:xfrm>
            <a:off x="4572000" y="496252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469F6-683E-CA14-E1C0-98FA92E0C78B}"/>
              </a:ext>
            </a:extLst>
          </p:cNvPr>
          <p:cNvSpPr txBox="1"/>
          <p:nvPr/>
        </p:nvSpPr>
        <p:spPr>
          <a:xfrm>
            <a:off x="4572000" y="496252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437E62-71F0-5531-5044-AC1E33B23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799" y="745931"/>
            <a:ext cx="10929159" cy="5894070"/>
          </a:xfrm>
          <a:prstGeom prst="rect">
            <a:avLst/>
          </a:prstGeom>
        </p:spPr>
      </p:pic>
      <p:grpSp>
        <p:nvGrpSpPr>
          <p:cNvPr id="6" name="그룹 1001">
            <a:extLst>
              <a:ext uri="{FF2B5EF4-FFF2-40B4-BE49-F238E27FC236}">
                <a16:creationId xmlns:a16="http://schemas.microsoft.com/office/drawing/2014/main" id="{16D123DF-0FF5-4AB2-B10A-4B13646B7E00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8" name="Object 3">
              <a:extLst>
                <a:ext uri="{FF2B5EF4-FFF2-40B4-BE49-F238E27FC236}">
                  <a16:creationId xmlns:a16="http://schemas.microsoft.com/office/drawing/2014/main" id="{29DED8E3-083A-4AEE-B5B6-FED7138E2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45C1F32-3780-41F6-A3BE-5DE4B16C87BE}"/>
              </a:ext>
            </a:extLst>
          </p:cNvPr>
          <p:cNvSpPr txBox="1"/>
          <p:nvPr/>
        </p:nvSpPr>
        <p:spPr>
          <a:xfrm>
            <a:off x="826576" y="1240691"/>
            <a:ext cx="5269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+mj-ea"/>
                <a:ea typeface="+mj-ea"/>
              </a:rPr>
              <a:t>주택형태별 인식변화</a:t>
            </a:r>
          </a:p>
        </p:txBody>
      </p:sp>
    </p:spTree>
    <p:extLst>
      <p:ext uri="{BB962C8B-B14F-4D97-AF65-F5344CB8AC3E}">
        <p14:creationId xmlns:p14="http://schemas.microsoft.com/office/powerpoint/2010/main" val="1545643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2FD4FF9-0B6D-9778-72D8-2E995DC25DBD}"/>
              </a:ext>
            </a:extLst>
          </p:cNvPr>
          <p:cNvSpPr txBox="1"/>
          <p:nvPr/>
        </p:nvSpPr>
        <p:spPr>
          <a:xfrm>
            <a:off x="4572000" y="496252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469F6-683E-CA14-E1C0-98FA92E0C78B}"/>
              </a:ext>
            </a:extLst>
          </p:cNvPr>
          <p:cNvSpPr txBox="1"/>
          <p:nvPr/>
        </p:nvSpPr>
        <p:spPr>
          <a:xfrm>
            <a:off x="4572000" y="496252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C7C6EC-9410-EF31-F63C-AD8C91A6EE3C}"/>
              </a:ext>
            </a:extLst>
          </p:cNvPr>
          <p:cNvSpPr txBox="1"/>
          <p:nvPr/>
        </p:nvSpPr>
        <p:spPr>
          <a:xfrm>
            <a:off x="4572000" y="496252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015F90-1E98-FF2A-1EEC-6496C553A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161"/>
          <a:stretch/>
        </p:blipFill>
        <p:spPr>
          <a:xfrm>
            <a:off x="5334692" y="1887022"/>
            <a:ext cx="12126732" cy="7714956"/>
          </a:xfrm>
          <a:prstGeom prst="rect">
            <a:avLst/>
          </a:prstGeom>
        </p:spPr>
      </p:pic>
      <p:grpSp>
        <p:nvGrpSpPr>
          <p:cNvPr id="8" name="그룹 1001">
            <a:extLst>
              <a:ext uri="{FF2B5EF4-FFF2-40B4-BE49-F238E27FC236}">
                <a16:creationId xmlns:a16="http://schemas.microsoft.com/office/drawing/2014/main" id="{CB9737CC-9DB3-48DA-92D0-FD1A36028F22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id="{F5507AC8-9B8C-4424-852A-4A69A5EC9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6D228B1-FD9F-4C76-9390-6E480B6F9A07}"/>
              </a:ext>
            </a:extLst>
          </p:cNvPr>
          <p:cNvSpPr txBox="1"/>
          <p:nvPr/>
        </p:nvSpPr>
        <p:spPr>
          <a:xfrm>
            <a:off x="826576" y="1240691"/>
            <a:ext cx="5269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+mj-ea"/>
                <a:ea typeface="+mj-ea"/>
              </a:rPr>
              <a:t>주택형태별 인식변화</a:t>
            </a:r>
          </a:p>
        </p:txBody>
      </p:sp>
    </p:spTree>
    <p:extLst>
      <p:ext uri="{BB962C8B-B14F-4D97-AF65-F5344CB8AC3E}">
        <p14:creationId xmlns:p14="http://schemas.microsoft.com/office/powerpoint/2010/main" val="27080046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2FD4FF9-0B6D-9778-72D8-2E995DC25DBD}"/>
              </a:ext>
            </a:extLst>
          </p:cNvPr>
          <p:cNvSpPr txBox="1"/>
          <p:nvPr/>
        </p:nvSpPr>
        <p:spPr>
          <a:xfrm>
            <a:off x="4572000" y="496252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469F6-683E-CA14-E1C0-98FA92E0C78B}"/>
              </a:ext>
            </a:extLst>
          </p:cNvPr>
          <p:cNvSpPr txBox="1"/>
          <p:nvPr/>
        </p:nvSpPr>
        <p:spPr>
          <a:xfrm>
            <a:off x="4572000" y="496252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C7C6EC-9410-EF31-F63C-AD8C91A6EE3C}"/>
              </a:ext>
            </a:extLst>
          </p:cNvPr>
          <p:cNvSpPr txBox="1"/>
          <p:nvPr/>
        </p:nvSpPr>
        <p:spPr>
          <a:xfrm>
            <a:off x="4572000" y="496252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5731B0-12CF-20CA-0DE4-6E14F72F1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400794"/>
            <a:ext cx="11439525" cy="24574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085538-807C-9B89-1A6E-558CA62F2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3924300"/>
            <a:ext cx="11420475" cy="6153150"/>
          </a:xfrm>
          <a:prstGeom prst="rect">
            <a:avLst/>
          </a:prstGeom>
        </p:spPr>
      </p:pic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9272AFB7-6DF9-4066-95B0-F0BA0BA32015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1EFAA197-B91E-4565-A007-FAD57440F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E08A705-191B-450E-BCDD-1D54F0450870}"/>
              </a:ext>
            </a:extLst>
          </p:cNvPr>
          <p:cNvSpPr txBox="1"/>
          <p:nvPr/>
        </p:nvSpPr>
        <p:spPr>
          <a:xfrm>
            <a:off x="826576" y="1240691"/>
            <a:ext cx="5269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+mj-ea"/>
                <a:ea typeface="+mj-ea"/>
              </a:rPr>
              <a:t>혼인 </a:t>
            </a:r>
            <a:r>
              <a:rPr lang="ko-KR" altLang="en-US" sz="3600" b="1" dirty="0" err="1">
                <a:latin typeface="+mj-ea"/>
                <a:ea typeface="+mj-ea"/>
              </a:rPr>
              <a:t>상태별</a:t>
            </a:r>
            <a:r>
              <a:rPr lang="ko-KR" altLang="en-US" sz="3600" b="1" dirty="0">
                <a:latin typeface="+mj-ea"/>
                <a:ea typeface="+mj-ea"/>
              </a:rPr>
              <a:t> 인식변화</a:t>
            </a:r>
          </a:p>
        </p:txBody>
      </p:sp>
    </p:spTree>
    <p:extLst>
      <p:ext uri="{BB962C8B-B14F-4D97-AF65-F5344CB8AC3E}">
        <p14:creationId xmlns:p14="http://schemas.microsoft.com/office/powerpoint/2010/main" val="3812213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2FD4FF9-0B6D-9778-72D8-2E995DC25DBD}"/>
              </a:ext>
            </a:extLst>
          </p:cNvPr>
          <p:cNvSpPr txBox="1"/>
          <p:nvPr/>
        </p:nvSpPr>
        <p:spPr>
          <a:xfrm>
            <a:off x="4572000" y="496252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469F6-683E-CA14-E1C0-98FA92E0C78B}"/>
              </a:ext>
            </a:extLst>
          </p:cNvPr>
          <p:cNvSpPr txBox="1"/>
          <p:nvPr/>
        </p:nvSpPr>
        <p:spPr>
          <a:xfrm>
            <a:off x="4572000" y="496252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C7C6EC-9410-EF31-F63C-AD8C91A6EE3C}"/>
              </a:ext>
            </a:extLst>
          </p:cNvPr>
          <p:cNvSpPr txBox="1"/>
          <p:nvPr/>
        </p:nvSpPr>
        <p:spPr>
          <a:xfrm>
            <a:off x="4572000" y="496252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19FC66-FA16-1602-7A5E-D2885009F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218" y="2324100"/>
            <a:ext cx="12501563" cy="7505101"/>
          </a:xfrm>
          <a:prstGeom prst="rect">
            <a:avLst/>
          </a:prstGeom>
        </p:spPr>
      </p:pic>
      <p:grpSp>
        <p:nvGrpSpPr>
          <p:cNvPr id="6" name="그룹 1001">
            <a:extLst>
              <a:ext uri="{FF2B5EF4-FFF2-40B4-BE49-F238E27FC236}">
                <a16:creationId xmlns:a16="http://schemas.microsoft.com/office/drawing/2014/main" id="{8BB456C5-C45A-459B-B066-DFC92F28DC70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8" name="Object 3">
              <a:extLst>
                <a:ext uri="{FF2B5EF4-FFF2-40B4-BE49-F238E27FC236}">
                  <a16:creationId xmlns:a16="http://schemas.microsoft.com/office/drawing/2014/main" id="{FD1F3D57-930F-46F4-ABD4-1A0D86375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24F3E1B-0250-42D6-8180-883B1F0BBD69}"/>
              </a:ext>
            </a:extLst>
          </p:cNvPr>
          <p:cNvSpPr txBox="1"/>
          <p:nvPr/>
        </p:nvSpPr>
        <p:spPr>
          <a:xfrm>
            <a:off x="826576" y="1240691"/>
            <a:ext cx="8165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+mj-ea"/>
                <a:ea typeface="+mj-ea"/>
              </a:rPr>
              <a:t>지역구별 안심서비스 이용 실적</a:t>
            </a:r>
          </a:p>
        </p:txBody>
      </p:sp>
    </p:spTree>
    <p:extLst>
      <p:ext uri="{BB962C8B-B14F-4D97-AF65-F5344CB8AC3E}">
        <p14:creationId xmlns:p14="http://schemas.microsoft.com/office/powerpoint/2010/main" val="33834024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2FD4FF9-0B6D-9778-72D8-2E995DC25DBD}"/>
              </a:ext>
            </a:extLst>
          </p:cNvPr>
          <p:cNvSpPr txBox="1"/>
          <p:nvPr/>
        </p:nvSpPr>
        <p:spPr>
          <a:xfrm>
            <a:off x="4572000" y="496252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469F6-683E-CA14-E1C0-98FA92E0C78B}"/>
              </a:ext>
            </a:extLst>
          </p:cNvPr>
          <p:cNvSpPr txBox="1"/>
          <p:nvPr/>
        </p:nvSpPr>
        <p:spPr>
          <a:xfrm>
            <a:off x="4572000" y="496252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C7C6EC-9410-EF31-F63C-AD8C91A6EE3C}"/>
              </a:ext>
            </a:extLst>
          </p:cNvPr>
          <p:cNvSpPr txBox="1"/>
          <p:nvPr/>
        </p:nvSpPr>
        <p:spPr>
          <a:xfrm>
            <a:off x="4572000" y="496252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8A6B33-C3BE-E8A0-17A0-A30162D87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340" y="1998707"/>
            <a:ext cx="11582400" cy="32587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C35623-9AB8-C585-FF59-53E70C73F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443538"/>
            <a:ext cx="6019800" cy="42492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13B676-A131-4DEC-82A2-7C1E58590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00" y="5372100"/>
            <a:ext cx="6019800" cy="42473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F538EA-39F4-404D-82A8-6A9E8C98D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3401" y="5443539"/>
            <a:ext cx="5832857" cy="4203382"/>
          </a:xfrm>
          <a:prstGeom prst="rect">
            <a:avLst/>
          </a:prstGeom>
        </p:spPr>
      </p:pic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19966460-0678-43D1-A10F-415738BD04F2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13" name="Object 3">
              <a:extLst>
                <a:ext uri="{FF2B5EF4-FFF2-40B4-BE49-F238E27FC236}">
                  <a16:creationId xmlns:a16="http://schemas.microsoft.com/office/drawing/2014/main" id="{BF747711-CF09-4FA8-A226-B0705E918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94B4CC6-452C-4DE0-A8DD-E02E05BB10E6}"/>
              </a:ext>
            </a:extLst>
          </p:cNvPr>
          <p:cNvSpPr txBox="1"/>
          <p:nvPr/>
        </p:nvSpPr>
        <p:spPr>
          <a:xfrm>
            <a:off x="826576" y="1240691"/>
            <a:ext cx="11327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+mj-ea"/>
                <a:ea typeface="+mj-ea"/>
              </a:rPr>
              <a:t>지역구별 안심서비스 스카우트 인원 수 대비 이용 실적</a:t>
            </a:r>
          </a:p>
        </p:txBody>
      </p:sp>
    </p:spTree>
    <p:extLst>
      <p:ext uri="{BB962C8B-B14F-4D97-AF65-F5344CB8AC3E}">
        <p14:creationId xmlns:p14="http://schemas.microsoft.com/office/powerpoint/2010/main" val="2294567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001">
            <a:extLst>
              <a:ext uri="{FF2B5EF4-FFF2-40B4-BE49-F238E27FC236}">
                <a16:creationId xmlns:a16="http://schemas.microsoft.com/office/drawing/2014/main" id="{83A968C5-A8C1-44FE-B2F8-3A2E02C95C3B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5164E935-BCDD-46D3-83FC-618D6C950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DBFCBA3-7992-455E-B041-212B6AD75B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8" t="39110" b="46465"/>
          <a:stretch/>
        </p:blipFill>
        <p:spPr>
          <a:xfrm>
            <a:off x="990600" y="2095500"/>
            <a:ext cx="13651423" cy="10483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B0B4BE-138D-428A-9F00-B8D9252365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5" t="2496" r="6789"/>
          <a:stretch/>
        </p:blipFill>
        <p:spPr>
          <a:xfrm>
            <a:off x="3352800" y="3390901"/>
            <a:ext cx="4738555" cy="60753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C5E9D88-6ADA-4096-BE77-CDAEFC02B8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74"/>
          <a:stretch/>
        </p:blipFill>
        <p:spPr>
          <a:xfrm>
            <a:off x="8686800" y="3390900"/>
            <a:ext cx="5257800" cy="60753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827081-11DD-4260-B75B-7074370AC526}"/>
              </a:ext>
            </a:extLst>
          </p:cNvPr>
          <p:cNvSpPr txBox="1"/>
          <p:nvPr/>
        </p:nvSpPr>
        <p:spPr>
          <a:xfrm>
            <a:off x="826577" y="1054827"/>
            <a:ext cx="47436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/>
              <a:t>2</a:t>
            </a:r>
            <a:r>
              <a:rPr kumimoji="1" lang="en-US" altLang="ko-KR" sz="3200" b="1" dirty="0"/>
              <a:t>011</a:t>
            </a:r>
            <a:r>
              <a:rPr kumimoji="1" lang="ko-KR" altLang="en-US" sz="3200" b="1" dirty="0"/>
              <a:t>년 범죄 발생</a:t>
            </a:r>
            <a:r>
              <a:rPr kumimoji="1" lang="en-US" altLang="ko-KR" sz="3200" b="1" dirty="0"/>
              <a:t>(</a:t>
            </a:r>
            <a:r>
              <a:rPr kumimoji="1" lang="ko-KR" altLang="en-US" sz="3200" b="1" dirty="0" err="1"/>
              <a:t>전국별</a:t>
            </a:r>
            <a:r>
              <a:rPr kumimoji="1" lang="en-US" altLang="ko-KR" sz="3200" b="1" dirty="0"/>
              <a:t>)</a:t>
            </a:r>
            <a:endParaRPr kumimoji="1" lang="ko-Kore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36898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F1EA47-7602-4C87-A05B-08BE288E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20" r="32" b="74743"/>
          <a:stretch/>
        </p:blipFill>
        <p:spPr>
          <a:xfrm>
            <a:off x="1017494" y="1907266"/>
            <a:ext cx="12801600" cy="10733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8BDE88-D9AE-4089-B13F-D2675FE4E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3403186"/>
            <a:ext cx="5349782" cy="65144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7392524-480F-8029-679D-B03F2C78B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71" r="68760"/>
          <a:stretch/>
        </p:blipFill>
        <p:spPr>
          <a:xfrm>
            <a:off x="2895600" y="3339352"/>
            <a:ext cx="5638800" cy="65144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DBC004-2EF9-E08E-ED5F-16B24CDBF729}"/>
              </a:ext>
            </a:extLst>
          </p:cNvPr>
          <p:cNvSpPr txBox="1"/>
          <p:nvPr/>
        </p:nvSpPr>
        <p:spPr>
          <a:xfrm>
            <a:off x="826577" y="1087349"/>
            <a:ext cx="47436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/>
              <a:t>2</a:t>
            </a:r>
            <a:r>
              <a:rPr kumimoji="1" lang="en-US" altLang="ko-KR" sz="3200" b="1" dirty="0"/>
              <a:t>020</a:t>
            </a:r>
            <a:r>
              <a:rPr kumimoji="1" lang="ko-KR" altLang="en-US" sz="3200" b="1" dirty="0"/>
              <a:t>년 범죄 발생</a:t>
            </a:r>
            <a:r>
              <a:rPr kumimoji="1" lang="en-US" altLang="ko-KR" sz="3200" b="1" dirty="0"/>
              <a:t>(</a:t>
            </a:r>
            <a:r>
              <a:rPr kumimoji="1" lang="ko-KR" altLang="en-US" sz="3200" b="1" dirty="0" err="1"/>
              <a:t>전국별</a:t>
            </a:r>
            <a:r>
              <a:rPr kumimoji="1" lang="en-US" altLang="ko-KR" sz="3200" b="1" dirty="0"/>
              <a:t>)</a:t>
            </a:r>
            <a:endParaRPr kumimoji="1" lang="ko-Kore-KR" altLang="en-US" sz="3200" b="1" dirty="0"/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1B700708-193B-98A7-5653-905CBB1DCEDA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5D025CDB-EC9C-F3F4-4458-1BE1BB82C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932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AC0AC4A5-AD53-4F2F-A85F-7E4BABB0DFE3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7" name="Object 3">
              <a:extLst>
                <a:ext uri="{FF2B5EF4-FFF2-40B4-BE49-F238E27FC236}">
                  <a16:creationId xmlns:a16="http://schemas.microsoft.com/office/drawing/2014/main" id="{FB03A22D-F4ED-45A9-838D-747EEE026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C9AAB6D-3489-4752-859F-0C31FF40296D}"/>
              </a:ext>
            </a:extLst>
          </p:cNvPr>
          <p:cNvGrpSpPr/>
          <p:nvPr/>
        </p:nvGrpSpPr>
        <p:grpSpPr>
          <a:xfrm>
            <a:off x="579120" y="1028572"/>
            <a:ext cx="16801392" cy="9125710"/>
            <a:chOff x="579120" y="1028572"/>
            <a:chExt cx="16801392" cy="912571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1F38634-EE52-471C-97A6-BFB876AE86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31"/>
            <a:stretch/>
          </p:blipFill>
          <p:spPr>
            <a:xfrm>
              <a:off x="609600" y="1028572"/>
              <a:ext cx="16770912" cy="43243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D80925D-8D50-44D4-8995-0D0876393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120" y="5219700"/>
              <a:ext cx="16770912" cy="4934582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808443-9561-4B3A-8DCE-58962780BAE4}"/>
              </a:ext>
            </a:extLst>
          </p:cNvPr>
          <p:cNvSpPr/>
          <p:nvPr/>
        </p:nvSpPr>
        <p:spPr>
          <a:xfrm>
            <a:off x="2819400" y="7505700"/>
            <a:ext cx="2895600" cy="457200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437A1-41A1-48D0-8BA2-3ACAFDA91C47}"/>
              </a:ext>
            </a:extLst>
          </p:cNvPr>
          <p:cNvSpPr/>
          <p:nvPr/>
        </p:nvSpPr>
        <p:spPr>
          <a:xfrm>
            <a:off x="1524683" y="5368162"/>
            <a:ext cx="1447117" cy="457200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497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F0A207-A0EC-4277-A3B6-89D68C948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544" y="2299541"/>
            <a:ext cx="14158912" cy="7492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F534A2-A2CC-4DA7-A914-0366C29F9F51}"/>
              </a:ext>
            </a:extLst>
          </p:cNvPr>
          <p:cNvSpPr txBox="1"/>
          <p:nvPr/>
        </p:nvSpPr>
        <p:spPr>
          <a:xfrm>
            <a:off x="841817" y="1093974"/>
            <a:ext cx="73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+mj-ea"/>
                <a:ea typeface="+mj-ea"/>
                <a:cs typeface="Malgun Gothic Semilight" panose="020B0502040204020203" pitchFamily="50" charset="-127"/>
              </a:rPr>
              <a:t>2011</a:t>
            </a:r>
            <a:r>
              <a:rPr lang="ko-KR" altLang="en-US" sz="3200" b="1" dirty="0">
                <a:latin typeface="+mj-ea"/>
                <a:ea typeface="+mj-ea"/>
                <a:cs typeface="Malgun Gothic Semilight" panose="020B0502040204020203" pitchFamily="50" charset="-127"/>
              </a:rPr>
              <a:t>년 범죄율을 보여주는 지도</a:t>
            </a:r>
            <a:endParaRPr lang="en-US" altLang="ko-KR" sz="3200" b="1" dirty="0">
              <a:latin typeface="+mj-ea"/>
              <a:ea typeface="+mj-ea"/>
              <a:cs typeface="Malgun Gothic Semilight" panose="020B0502040204020203" pitchFamily="50" charset="-127"/>
            </a:endParaRPr>
          </a:p>
          <a:p>
            <a:r>
              <a:rPr lang="en-US" altLang="ko-KR" sz="2400" dirty="0">
                <a:latin typeface="+mj-ea"/>
                <a:ea typeface="+mj-ea"/>
                <a:cs typeface="Malgun Gothic Semilight" panose="020B0502040204020203" pitchFamily="50" charset="-127"/>
              </a:rPr>
              <a:t> - </a:t>
            </a:r>
            <a:r>
              <a:rPr lang="ko-KR" altLang="en-US" sz="2400" dirty="0">
                <a:latin typeface="+mj-ea"/>
                <a:ea typeface="+mj-ea"/>
                <a:cs typeface="Malgun Gothic Semilight" panose="020B0502040204020203" pitchFamily="50" charset="-127"/>
              </a:rPr>
              <a:t>세종특별자치시의 자료가 없어 </a:t>
            </a:r>
            <a:r>
              <a:rPr lang="en-US" altLang="ko-KR" sz="2400" dirty="0">
                <a:latin typeface="+mj-ea"/>
                <a:ea typeface="+mj-ea"/>
                <a:cs typeface="Malgun Gothic Semilight" panose="020B0502040204020203" pitchFamily="50" charset="-127"/>
              </a:rPr>
              <a:t>NULL</a:t>
            </a:r>
            <a:r>
              <a:rPr lang="ko-KR" altLang="en-US" sz="2400" dirty="0">
                <a:latin typeface="+mj-ea"/>
                <a:ea typeface="+mj-ea"/>
                <a:cs typeface="Malgun Gothic Semilight" panose="020B0502040204020203" pitchFamily="50" charset="-127"/>
              </a:rPr>
              <a:t>값으로 지정</a:t>
            </a:r>
          </a:p>
        </p:txBody>
      </p: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68ACE4E2-61E3-42F3-8023-3958412611E0}"/>
              </a:ext>
            </a:extLst>
          </p:cNvPr>
          <p:cNvGrpSpPr/>
          <p:nvPr/>
        </p:nvGrpSpPr>
        <p:grpSpPr>
          <a:xfrm>
            <a:off x="826577" y="925077"/>
            <a:ext cx="1396212" cy="95875"/>
            <a:chOff x="826577" y="925077"/>
            <a:chExt cx="1396212" cy="95875"/>
          </a:xfrm>
        </p:grpSpPr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F3086AE8-232B-41E2-8175-CA0CB7C32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1396212" cy="95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552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</TotalTime>
  <Words>659</Words>
  <Application>Microsoft Macintosh PowerPoint</Application>
  <PresentationFormat>사용자 지정</PresentationFormat>
  <Paragraphs>123</Paragraphs>
  <Slides>57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7" baseType="lpstr">
      <vt:lpstr>?? ??</vt:lpstr>
      <vt:lpstr>gg sans</vt:lpstr>
      <vt:lpstr>Gothic A1 ExtraBold</vt:lpstr>
      <vt:lpstr>굴림</vt:lpstr>
      <vt:lpstr>맑은 고딕</vt:lpstr>
      <vt:lpstr>NanumSquare</vt:lpstr>
      <vt:lpstr>Arial</vt:lpstr>
      <vt:lpstr>Calibri</vt:lpstr>
      <vt:lpstr>Helvetica Neue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전국 범죄 발생 나타내기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서울시 범죄율 나타내기</vt:lpstr>
      <vt:lpstr>PowerPoint 프레젠테이션</vt:lpstr>
      <vt:lpstr>PowerPoint 프레젠테이션</vt:lpstr>
      <vt:lpstr>PowerPoint 프레젠테이션</vt:lpstr>
      <vt:lpstr>10년 전과 최근 범죄 인식 변화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서울시 5대 범죄 현황 구체화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범죄 발생률과  안심 귀가 서비스 이용률 비교 분석</vt:lpstr>
      <vt:lpstr>PowerPoint 프레젠테이션</vt:lpstr>
      <vt:lpstr>PowerPoint 프레젠테이션</vt:lpstr>
      <vt:lpstr>PowerPoint 프레젠테이션</vt:lpstr>
      <vt:lpstr>PowerPoint 프레젠테이션</vt:lpstr>
      <vt:lpstr>Appendix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김세정</cp:lastModifiedBy>
  <cp:revision>93</cp:revision>
  <dcterms:created xsi:type="dcterms:W3CDTF">2022-12-06T17:07:10Z</dcterms:created>
  <dcterms:modified xsi:type="dcterms:W3CDTF">2022-12-13T04:44:21Z</dcterms:modified>
</cp:coreProperties>
</file>